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9"/>
  </p:notesMasterIdLst>
  <p:sldIdLst>
    <p:sldId id="330" r:id="rId2"/>
    <p:sldId id="331" r:id="rId3"/>
    <p:sldId id="354" r:id="rId4"/>
    <p:sldId id="353" r:id="rId5"/>
    <p:sldId id="355" r:id="rId6"/>
    <p:sldId id="332" r:id="rId7"/>
    <p:sldId id="315" r:id="rId8"/>
    <p:sldId id="333" r:id="rId9"/>
    <p:sldId id="317" r:id="rId10"/>
    <p:sldId id="318" r:id="rId11"/>
    <p:sldId id="319" r:id="rId12"/>
    <p:sldId id="320" r:id="rId13"/>
    <p:sldId id="321" r:id="rId14"/>
    <p:sldId id="322" r:id="rId15"/>
    <p:sldId id="316" r:id="rId16"/>
    <p:sldId id="323" r:id="rId17"/>
    <p:sldId id="325" r:id="rId18"/>
    <p:sldId id="359" r:id="rId19"/>
    <p:sldId id="360" r:id="rId20"/>
    <p:sldId id="361" r:id="rId21"/>
    <p:sldId id="362" r:id="rId22"/>
    <p:sldId id="363" r:id="rId23"/>
    <p:sldId id="364" r:id="rId24"/>
    <p:sldId id="365" r:id="rId25"/>
    <p:sldId id="367" r:id="rId26"/>
    <p:sldId id="280" r:id="rId27"/>
    <p:sldId id="368" r:id="rId28"/>
    <p:sldId id="369" r:id="rId29"/>
    <p:sldId id="337" r:id="rId30"/>
    <p:sldId id="371" r:id="rId31"/>
    <p:sldId id="346" r:id="rId32"/>
    <p:sldId id="370" r:id="rId33"/>
    <p:sldId id="372" r:id="rId34"/>
    <p:sldId id="352" r:id="rId35"/>
    <p:sldId id="339" r:id="rId36"/>
    <p:sldId id="348" r:id="rId37"/>
    <p:sldId id="351"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ga_yu" initials="u" lastIdx="2" clrIdx="0">
    <p:extLst/>
  </p:cmAuthor>
  <p:cmAuthor id="2" name="Zhao, Yu (HC SV DS PLM II IN)" initials="ZY(SDPII" lastIdx="7"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02" autoAdjust="0"/>
    <p:restoredTop sz="93501" autoAdjust="0"/>
  </p:normalViewPr>
  <p:slideViewPr>
    <p:cSldViewPr>
      <p:cViewPr varScale="1">
        <p:scale>
          <a:sx n="57" d="100"/>
          <a:sy n="57" d="100"/>
        </p:scale>
        <p:origin x="119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7-24T14:00:04.989" idx="1">
    <p:pos x="10" y="10"/>
    <p:text>need to illustrate a little more here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7-07-27T14:07:40.005" idx="5">
    <p:pos x="18" y="34"/>
    <p:text>show mhd cases and 2D web pages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898DF4-6379-4593-A449-BB0B7233F0A3}" type="datetimeFigureOut">
              <a:rPr lang="zh-CN" altLang="en-US" smtClean="0"/>
              <a:t>2018/3/6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755DAA-15F4-42D2-AC74-23E594200735}" type="slidenum">
              <a:rPr lang="zh-CN" altLang="en-US" smtClean="0"/>
              <a:t>‹#›</a:t>
            </a:fld>
            <a:endParaRPr lang="zh-CN" altLang="en-US"/>
          </a:p>
        </p:txBody>
      </p:sp>
    </p:spTree>
    <p:extLst>
      <p:ext uri="{BB962C8B-B14F-4D97-AF65-F5344CB8AC3E}">
        <p14:creationId xmlns:p14="http://schemas.microsoft.com/office/powerpoint/2010/main" val="3912102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MRCAT (Magnetic Resonance for Calculating </a:t>
            </a:r>
            <a:r>
              <a:rPr lang="en-US" sz="1200" b="0" i="0" u="none" strike="noStrike" kern="1200" baseline="0" dirty="0" err="1">
                <a:solidFill>
                  <a:schemeClr val="tx1"/>
                </a:solidFill>
                <a:latin typeface="+mn-lt"/>
                <a:ea typeface="+mn-ea"/>
                <a:cs typeface="+mn-cs"/>
              </a:rPr>
              <a:t>ATtenuation</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5755DAA-15F4-42D2-AC74-23E594200735}" type="slidenum">
              <a:rPr lang="zh-CN" altLang="en-US" smtClean="0"/>
              <a:t>3</a:t>
            </a:fld>
            <a:endParaRPr lang="zh-CN" altLang="en-US"/>
          </a:p>
        </p:txBody>
      </p:sp>
    </p:spTree>
    <p:extLst>
      <p:ext uri="{BB962C8B-B14F-4D97-AF65-F5344CB8AC3E}">
        <p14:creationId xmlns:p14="http://schemas.microsoft.com/office/powerpoint/2010/main" val="336685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55DAA-15F4-42D2-AC74-23E594200735}" type="slidenum">
              <a:rPr lang="zh-CN" altLang="en-US" smtClean="0"/>
              <a:t>17</a:t>
            </a:fld>
            <a:endParaRPr lang="zh-CN" altLang="en-US"/>
          </a:p>
        </p:txBody>
      </p:sp>
    </p:spTree>
    <p:extLst>
      <p:ext uri="{BB962C8B-B14F-4D97-AF65-F5344CB8AC3E}">
        <p14:creationId xmlns:p14="http://schemas.microsoft.com/office/powerpoint/2010/main" val="127260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755DAA-15F4-42D2-AC74-23E594200735}" type="slidenum">
              <a:rPr lang="zh-CN" altLang="en-US" smtClean="0"/>
              <a:t>37</a:t>
            </a:fld>
            <a:endParaRPr lang="zh-CN" altLang="en-US"/>
          </a:p>
        </p:txBody>
      </p:sp>
    </p:spTree>
    <p:extLst>
      <p:ext uri="{BB962C8B-B14F-4D97-AF65-F5344CB8AC3E}">
        <p14:creationId xmlns:p14="http://schemas.microsoft.com/office/powerpoint/2010/main" val="375464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8A432C8-69A7-458B-9684-2BFA64B31948}" type="datetime2">
              <a:rPr lang="en-US" smtClean="0"/>
              <a:t>Tuesday, March 6, 2018</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0CFEC368-1D7A-4F81-ABF6-AE0E36BAF64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CC057FC-95B6-4D89-AFDA-ABA33EE921E5}" type="datetime2">
              <a:rPr lang="en-US" smtClean="0"/>
              <a:t>Tuesday, March 6,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EC4549AC-EB31-477F-92A9-B1988E232878}" type="datetime2">
              <a:rPr lang="en-US" smtClean="0"/>
              <a:t>Tuesday, March 6, 2018</a:t>
            </a:fld>
            <a:endParaRPr lang="en-US"/>
          </a:p>
        </p:txBody>
      </p:sp>
      <p:sp>
        <p:nvSpPr>
          <p:cNvPr id="5" name="Footer Placeholder 4"/>
          <p:cNvSpPr>
            <a:spLocks noGrp="1"/>
          </p:cNvSpPr>
          <p:nvPr>
            <p:ph type="ftr" sz="quarter" idx="11"/>
          </p:nvPr>
        </p:nvSpPr>
        <p:spPr>
          <a:xfrm>
            <a:off x="457201" y="6248207"/>
            <a:ext cx="5573483" cy="365125"/>
          </a:xfrm>
        </p:spPr>
        <p:txBody>
          <a:bodyPr/>
          <a:lstStyle/>
          <a:p>
            <a:pPr algn="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0CFEC368-1D7A-4F81-ABF6-AE0E36BAF64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标题幻灯片">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971550" y="692151"/>
            <a:ext cx="6336753" cy="648617"/>
          </a:xfrm>
          <a:prstGeom prst="rect">
            <a:avLst/>
          </a:prstGeom>
        </p:spPr>
        <p:txBody>
          <a:bodyPr/>
          <a:lstStyle>
            <a:lvl1pPr marL="0" indent="0">
              <a:buNone/>
              <a:defRPr sz="3200" b="1"/>
            </a:lvl1pPr>
          </a:lstStyle>
          <a:p>
            <a:pPr lvl="0"/>
            <a:r>
              <a:rPr lang="zh-CN" altLang="en-US"/>
              <a:t>单击此处编辑母版文本样式</a:t>
            </a:r>
          </a:p>
        </p:txBody>
      </p:sp>
      <p:sp>
        <p:nvSpPr>
          <p:cNvPr id="12" name="文本占位符 11"/>
          <p:cNvSpPr>
            <a:spLocks noGrp="1"/>
          </p:cNvSpPr>
          <p:nvPr>
            <p:ph type="body" sz="quarter" idx="11"/>
          </p:nvPr>
        </p:nvSpPr>
        <p:spPr>
          <a:xfrm>
            <a:off x="971600" y="1701006"/>
            <a:ext cx="6337300" cy="3455987"/>
          </a:xfrm>
          <a:prstGeom prst="rect">
            <a:avLst/>
          </a:prstGeom>
        </p:spPr>
        <p:txBody>
          <a:bodyPr/>
          <a:lstStyle/>
          <a:p>
            <a:pPr lvl="0"/>
            <a:r>
              <a:rPr lang="zh-CN" altLang="en-US"/>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31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396A3A3-94A6-4E5B-AF39-173ACA3E61CC}" type="datetime2">
              <a:rPr lang="en-US" smtClean="0"/>
              <a:t>Tuesday, March 6,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CFEC368-1D7A-4F81-ABF6-AE0E36BAF64C}"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9933D019-A32C-4EAD-B8E6-DBDA699692FD}" type="datetime2">
              <a:rPr lang="en-US" smtClean="0"/>
              <a:t>Tuesday, March 6, 2018</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FEC368-1D7A-4F81-ABF6-AE0E36BAF64C}" type="slidenum">
              <a:rPr lang="en-US" smtClean="0"/>
              <a:pPr/>
              <a:t>‹#›</a:t>
            </a:fld>
            <a:endParaRPr lang="en-US"/>
          </a:p>
        </p:txBody>
      </p:sp>
      <p:sp>
        <p:nvSpPr>
          <p:cNvPr id="14" name="Footer Placeholder 13"/>
          <p:cNvSpPr>
            <a:spLocks noGrp="1"/>
          </p:cNvSpPr>
          <p:nvPr>
            <p:ph type="ftr" sz="quarter" idx="12"/>
          </p:nvPr>
        </p:nvSpPr>
        <p:spPr/>
        <p:txBody>
          <a:bodyPr/>
          <a:lstStyle/>
          <a:p>
            <a:pPr algn="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CCEBA98F-560C-4997-81C4-81D4D9187EAB}" type="datetime2">
              <a:rPr lang="en-US" smtClean="0"/>
              <a:t>Tuesday, March 6, 2018</a:t>
            </a:fld>
            <a:endParaRPr lang="en-US"/>
          </a:p>
        </p:txBody>
      </p:sp>
      <p:sp>
        <p:nvSpPr>
          <p:cNvPr id="10" name="Slide Number Placeholder 9"/>
          <p:cNvSpPr>
            <a:spLocks noGrp="1"/>
          </p:cNvSpPr>
          <p:nvPr>
            <p:ph type="sldNum" sz="quarter" idx="16"/>
          </p:nvPr>
        </p:nvSpPr>
        <p:spPr/>
        <p:txBody>
          <a:bodyPr rtlCol="0"/>
          <a:lstStyle/>
          <a:p>
            <a:fld id="{0CFEC368-1D7A-4F81-ABF6-AE0E36BAF64C}" type="slidenum">
              <a:rPr lang="en-US" smtClean="0"/>
              <a:pPr/>
              <a:t>‹#›</a:t>
            </a:fld>
            <a:endParaRPr lang="en-US"/>
          </a:p>
        </p:txBody>
      </p:sp>
      <p:sp>
        <p:nvSpPr>
          <p:cNvPr id="12" name="Footer Placeholder 11"/>
          <p:cNvSpPr>
            <a:spLocks noGrp="1"/>
          </p:cNvSpPr>
          <p:nvPr>
            <p:ph type="ftr" sz="quarter" idx="17"/>
          </p:nvPr>
        </p:nvSpPr>
        <p:spPr/>
        <p:txBody>
          <a:bodyPr rtlCol="0"/>
          <a:lstStyle/>
          <a:p>
            <a:pPr algn="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50972B2-CA5C-437D-87D0-8081271A9E4B}" type="datetime2">
              <a:rPr lang="en-US" smtClean="0"/>
              <a:t>Tuesday, March 6, 2018</a:t>
            </a:fld>
            <a:endParaRPr lang="en-US"/>
          </a:p>
        </p:txBody>
      </p:sp>
      <p:sp>
        <p:nvSpPr>
          <p:cNvPr id="12" name="Slide Number Placeholder 11"/>
          <p:cNvSpPr>
            <a:spLocks noGrp="1"/>
          </p:cNvSpPr>
          <p:nvPr>
            <p:ph type="sldNum" sz="quarter" idx="16"/>
          </p:nvPr>
        </p:nvSpPr>
        <p:spPr/>
        <p:txBody>
          <a:bodyPr rtlCol="0"/>
          <a:lstStyle/>
          <a:p>
            <a:fld id="{0CFEC368-1D7A-4F81-ABF6-AE0E36BAF64C}" type="slidenum">
              <a:rPr lang="en-US" smtClean="0"/>
              <a:pPr/>
              <a:t>‹#›</a:t>
            </a:fld>
            <a:endParaRPr lang="en-US"/>
          </a:p>
        </p:txBody>
      </p:sp>
      <p:sp>
        <p:nvSpPr>
          <p:cNvPr id="14" name="Footer Placeholder 13"/>
          <p:cNvSpPr>
            <a:spLocks noGrp="1"/>
          </p:cNvSpPr>
          <p:nvPr>
            <p:ph type="ftr" sz="quarter" idx="17"/>
          </p:nvPr>
        </p:nvSpPr>
        <p:spPr/>
        <p:txBody>
          <a:bodyPr rtlCol="0"/>
          <a:lstStyle/>
          <a:p>
            <a:pPr algn="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9CD4847-11EF-4466-A8AD-85CDB7B49118}" type="datetime2">
              <a:rPr lang="en-US" smtClean="0"/>
              <a:t>Tuesday, March 6,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March 6,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3FE976D3-5B7F-4300-ABED-C91F1B2AE209}" type="datetime2">
              <a:rPr lang="en-US" smtClean="0"/>
              <a:t>Tuesday, March 6,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0CFEC368-1D7A-4F81-ABF6-AE0E36BAF64C}"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BDC1E59-17DD-41CE-97CA-624A472382D4}" type="datetime2">
              <a:rPr lang="en-US" smtClean="0"/>
              <a:t>Tuesday, March 6, 2018</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0CFEC368-1D7A-4F81-ABF6-AE0E36BAF64C}"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pPr algn="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A80CB818-7379-467D-8E76-EF9D9074A26C}" type="datetime2">
              <a:rPr lang="en-US" smtClean="0"/>
              <a:t>Tuesday, March 6, 2018</a:t>
            </a:fld>
            <a:endParaRPr lang="en-US" dirty="0"/>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lgn="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hyperlink" Target="http://www.mrl.nyu.edu/publications/image-analogies/analogies-fullres.pdf"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diopaedia.org/articles/repetition-time" TargetMode="External"/><Relationship Id="rId2" Type="http://schemas.openxmlformats.org/officeDocument/2006/relationships/hyperlink" Target="https://radiopaedia.org/articles/gradient-echo-sequences-1" TargetMode="External"/><Relationship Id="rId1" Type="http://schemas.openxmlformats.org/officeDocument/2006/relationships/slideLayout" Target="../slideLayouts/slideLayout2.xml"/><Relationship Id="rId4" Type="http://schemas.openxmlformats.org/officeDocument/2006/relationships/hyperlink" Target="https://radiopaedia.org/articles/echo-tim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find/cs/1/au:+Ecker_A/0/1/0/all/0/1" TargetMode="External"/><Relationship Id="rId2" Type="http://schemas.openxmlformats.org/officeDocument/2006/relationships/hyperlink" Target="https://arxiv.org/find/cs/1/au:+Gatys_L/0/1/0/all/0/1" TargetMode="External"/><Relationship Id="rId1" Type="http://schemas.openxmlformats.org/officeDocument/2006/relationships/slideLayout" Target="../slideLayouts/slideLayout4.xml"/><Relationship Id="rId4" Type="http://schemas.openxmlformats.org/officeDocument/2006/relationships/hyperlink" Target="https://arxiv.org/find/cs/1/au:+Bethge_M/0/1/0/all/0/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7624" y="2420888"/>
            <a:ext cx="6477000" cy="1324744"/>
          </a:xfrm>
        </p:spPr>
        <p:txBody>
          <a:bodyPr>
            <a:normAutofit fontScale="90000"/>
          </a:bodyPr>
          <a:lstStyle/>
          <a:p>
            <a:pPr algn="ctr"/>
            <a:r>
              <a:rPr lang="en-US" dirty="0"/>
              <a:t>cross modality synthesis </a:t>
            </a:r>
            <a:br>
              <a:rPr lang="en-US" dirty="0"/>
            </a:br>
            <a:r>
              <a:rPr lang="en-US" dirty="0"/>
              <a:t>(MRI to CT)</a:t>
            </a:r>
          </a:p>
        </p:txBody>
      </p:sp>
      <p:sp>
        <p:nvSpPr>
          <p:cNvPr id="4" name="Subtitle 3"/>
          <p:cNvSpPr>
            <a:spLocks noGrp="1"/>
          </p:cNvSpPr>
          <p:nvPr>
            <p:ph type="subTitle" idx="1"/>
          </p:nvPr>
        </p:nvSpPr>
        <p:spPr/>
        <p:txBody>
          <a:bodyPr/>
          <a:lstStyle/>
          <a:p>
            <a:r>
              <a:rPr lang="en-US" dirty="0"/>
              <a:t>Yu Zhao, </a:t>
            </a:r>
            <a:r>
              <a:rPr lang="en-US" altLang="zh-CN" dirty="0"/>
              <a:t>zhaoyu.hust@gmail.com</a:t>
            </a:r>
            <a:endParaRPr lang="en-US" dirty="0"/>
          </a:p>
        </p:txBody>
      </p:sp>
    </p:spTree>
    <p:extLst>
      <p:ext uri="{BB962C8B-B14F-4D97-AF65-F5344CB8AC3E}">
        <p14:creationId xmlns:p14="http://schemas.microsoft.com/office/powerpoint/2010/main" val="422398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GG Network Archite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937" y="1603056"/>
            <a:ext cx="5364087" cy="5229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28600"/>
            <a:ext cx="8153400" cy="990600"/>
          </a:xfrm>
        </p:spPr>
        <p:txBody>
          <a:bodyPr/>
          <a:lstStyle/>
          <a:p>
            <a:r>
              <a:rPr lang="en-US"/>
              <a:t>1. Style Transfer </a:t>
            </a:r>
            <a:endParaRPr lang="en-US" dirty="0"/>
          </a:p>
        </p:txBody>
      </p:sp>
      <p:sp>
        <p:nvSpPr>
          <p:cNvPr id="3" name="Content Placeholder 2"/>
          <p:cNvSpPr>
            <a:spLocks noGrp="1"/>
          </p:cNvSpPr>
          <p:nvPr>
            <p:ph sz="quarter" idx="1"/>
          </p:nvPr>
        </p:nvSpPr>
        <p:spPr>
          <a:xfrm>
            <a:off x="609600" y="1589567"/>
            <a:ext cx="3150337" cy="4572000"/>
          </a:xfrm>
        </p:spPr>
        <p:txBody>
          <a:bodyPr>
            <a:normAutofit/>
          </a:bodyPr>
          <a:lstStyle/>
          <a:p>
            <a:r>
              <a:rPr lang="en-US" sz="2800"/>
              <a:t>Feature extraction nets for losses</a:t>
            </a:r>
            <a:endParaRPr lang="en-US" sz="2800" dirty="0"/>
          </a:p>
        </p:txBody>
      </p:sp>
    </p:spTree>
    <p:extLst>
      <p:ext uri="{BB962C8B-B14F-4D97-AF65-F5344CB8AC3E}">
        <p14:creationId xmlns:p14="http://schemas.microsoft.com/office/powerpoint/2010/main" val="205197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tent feature reconstr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3344"/>
            <a:ext cx="9144000" cy="25352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31840" y="5219908"/>
            <a:ext cx="3326873" cy="369332"/>
          </a:xfrm>
          <a:prstGeom prst="rect">
            <a:avLst/>
          </a:prstGeom>
        </p:spPr>
        <p:txBody>
          <a:bodyPr wrap="none">
            <a:spAutoFit/>
          </a:bodyPr>
          <a:lstStyle/>
          <a:p>
            <a:r>
              <a:rPr lang="en-US" i="1" dirty="0">
                <a:solidFill>
                  <a:srgbClr val="2D2B27"/>
                </a:solidFill>
                <a:latin typeface="Lora"/>
              </a:rPr>
              <a:t>Content features at different level</a:t>
            </a:r>
            <a:endParaRPr lang="en-US" dirty="0"/>
          </a:p>
        </p:txBody>
      </p:sp>
      <p:sp>
        <p:nvSpPr>
          <p:cNvPr id="2" name="Title 1"/>
          <p:cNvSpPr>
            <a:spLocks noGrp="1"/>
          </p:cNvSpPr>
          <p:nvPr>
            <p:ph type="title"/>
          </p:nvPr>
        </p:nvSpPr>
        <p:spPr/>
        <p:txBody>
          <a:bodyPr/>
          <a:lstStyle/>
          <a:p>
            <a:r>
              <a:rPr lang="en-US" dirty="0"/>
              <a:t>1. Style Transfer </a:t>
            </a:r>
          </a:p>
        </p:txBody>
      </p:sp>
      <p:sp>
        <p:nvSpPr>
          <p:cNvPr id="3" name="TextBox 2"/>
          <p:cNvSpPr txBox="1"/>
          <p:nvPr/>
        </p:nvSpPr>
        <p:spPr>
          <a:xfrm>
            <a:off x="611560" y="1700808"/>
            <a:ext cx="7200800" cy="369332"/>
          </a:xfrm>
          <a:prstGeom prst="rect">
            <a:avLst/>
          </a:prstGeom>
          <a:noFill/>
        </p:spPr>
        <p:txBody>
          <a:bodyPr wrap="square" rtlCol="0">
            <a:spAutoFit/>
          </a:bodyPr>
          <a:lstStyle/>
          <a:p>
            <a:r>
              <a:rPr lang="en-US" dirty="0"/>
              <a:t>Feature visualization </a:t>
            </a:r>
          </a:p>
        </p:txBody>
      </p:sp>
    </p:spTree>
    <p:extLst>
      <p:ext uri="{BB962C8B-B14F-4D97-AF65-F5344CB8AC3E}">
        <p14:creationId xmlns:p14="http://schemas.microsoft.com/office/powerpoint/2010/main" val="377097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Text Placeholder 1"/>
          <p:cNvSpPr>
            <a:spLocks noGrp="1"/>
          </p:cNvSpPr>
          <p:nvPr>
            <p:ph type="body" sz="quarter" idx="4294967295"/>
          </p:nvPr>
        </p:nvSpPr>
        <p:spPr>
          <a:xfrm>
            <a:off x="0" y="692150"/>
            <a:ext cx="6337300" cy="649288"/>
          </a:xfrm>
        </p:spPr>
        <p:txBody>
          <a:bodyPr/>
          <a:lstStyle/>
          <a:p>
            <a:r>
              <a:rPr lang="en-US" dirty="0"/>
              <a:t>Content loss</a:t>
            </a:r>
          </a:p>
        </p:txBody>
      </p:sp>
      <p:sp>
        <p:nvSpPr>
          <p:cNvPr id="3" name="Text Placeholder 2"/>
          <p:cNvSpPr>
            <a:spLocks noGrp="1"/>
          </p:cNvSpPr>
          <p:nvPr>
            <p:ph type="body" sz="quarter" idx="4294967295"/>
          </p:nvPr>
        </p:nvSpPr>
        <p:spPr>
          <a:xfrm>
            <a:off x="0" y="1700213"/>
            <a:ext cx="6337300" cy="3455987"/>
          </a:xfrm>
        </p:spPr>
        <p:txBody>
          <a:bodyPr/>
          <a:lstStyle/>
          <a:p>
            <a:r>
              <a:rPr lang="en-US" dirty="0"/>
              <a:t>The content loss is the (scaled, squared) Euclidean distance between feature representations of the content and combination images.</a:t>
            </a:r>
          </a:p>
          <a:p>
            <a:r>
              <a:rPr lang="en-US" dirty="0"/>
              <a:t> draw the content feature from block2_conv2 </a:t>
            </a:r>
            <a:r>
              <a:rPr lang="en-US" dirty="0">
                <a:sym typeface="Wingdings" panose="05000000000000000000" pitchFamily="2" charset="2"/>
              </a:rPr>
              <a:t> </a:t>
            </a:r>
            <a:r>
              <a:rPr lang="en-US" dirty="0"/>
              <a:t>structural detail</a:t>
            </a:r>
          </a:p>
        </p:txBody>
      </p:sp>
    </p:spTree>
    <p:extLst>
      <p:ext uri="{BB962C8B-B14F-4D97-AF65-F5344CB8AC3E}">
        <p14:creationId xmlns:p14="http://schemas.microsoft.com/office/powerpoint/2010/main" val="586048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Text Placeholder 1"/>
          <p:cNvSpPr>
            <a:spLocks noGrp="1"/>
          </p:cNvSpPr>
          <p:nvPr>
            <p:ph type="body" sz="quarter" idx="4294967295"/>
          </p:nvPr>
        </p:nvSpPr>
        <p:spPr>
          <a:xfrm>
            <a:off x="0" y="692150"/>
            <a:ext cx="6337300" cy="649288"/>
          </a:xfrm>
        </p:spPr>
        <p:txBody>
          <a:bodyPr/>
          <a:lstStyle/>
          <a:p>
            <a:r>
              <a:rPr lang="en-US" dirty="0"/>
              <a:t>Style loss</a:t>
            </a:r>
          </a:p>
        </p:txBody>
      </p:sp>
      <p:sp>
        <p:nvSpPr>
          <p:cNvPr id="3" name="Text Placeholder 2"/>
          <p:cNvSpPr>
            <a:spLocks noGrp="1"/>
          </p:cNvSpPr>
          <p:nvPr>
            <p:ph type="body" sz="quarter" idx="4294967295"/>
          </p:nvPr>
        </p:nvSpPr>
        <p:spPr>
          <a:xfrm>
            <a:off x="0" y="1700213"/>
            <a:ext cx="6337300" cy="3455987"/>
          </a:xfrm>
        </p:spPr>
        <p:txBody>
          <a:bodyPr>
            <a:normAutofit fontScale="92500" lnSpcReduction="10000"/>
          </a:bodyPr>
          <a:lstStyle/>
          <a:p>
            <a:r>
              <a:rPr lang="en-US" i="1" dirty="0"/>
              <a:t>Gram matrix</a:t>
            </a:r>
          </a:p>
          <a:p>
            <a:pPr algn="just"/>
            <a:r>
              <a:rPr lang="en-US" sz="2000" dirty="0"/>
              <a:t>The terms of this matrix are proportional to the covariances of corresponding sets of features, and thus captures information about which features tend to activate together. By only capturing these aggregate statistics across the image, they are blind to the specific arrangement of objects inside the image. This is what allows them to capture information about style independent of content.</a:t>
            </a:r>
          </a:p>
          <a:p>
            <a:pPr algn="just"/>
            <a:r>
              <a:rPr lang="en-US" sz="2000" dirty="0"/>
              <a:t>The style loss is then the (scaled, squared) </a:t>
            </a:r>
            <a:r>
              <a:rPr lang="en-US" sz="2000" dirty="0" err="1"/>
              <a:t>Frobenius</a:t>
            </a:r>
            <a:r>
              <a:rPr lang="en-US" sz="2000" dirty="0"/>
              <a:t> norm of the difference between the Gram matrices of the style and combination images.</a:t>
            </a:r>
            <a:endParaRPr lang="en-US" sz="1400" dirty="0"/>
          </a:p>
        </p:txBody>
      </p:sp>
    </p:spTree>
    <p:extLst>
      <p:ext uri="{BB962C8B-B14F-4D97-AF65-F5344CB8AC3E}">
        <p14:creationId xmlns:p14="http://schemas.microsoft.com/office/powerpoint/2010/main" val="1738961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Text Placeholder 1"/>
          <p:cNvSpPr>
            <a:spLocks noGrp="1"/>
          </p:cNvSpPr>
          <p:nvPr>
            <p:ph type="body" sz="quarter" idx="4294967295"/>
          </p:nvPr>
        </p:nvSpPr>
        <p:spPr>
          <a:xfrm>
            <a:off x="0" y="692150"/>
            <a:ext cx="6337300" cy="649288"/>
          </a:xfrm>
        </p:spPr>
        <p:txBody>
          <a:bodyPr/>
          <a:lstStyle/>
          <a:p>
            <a:r>
              <a:rPr lang="en-US" dirty="0"/>
              <a:t>Total loss</a:t>
            </a:r>
          </a:p>
        </p:txBody>
      </p:sp>
      <p:sp>
        <p:nvSpPr>
          <p:cNvPr id="3" name="Text Placeholder 2"/>
          <p:cNvSpPr>
            <a:spLocks noGrp="1"/>
          </p:cNvSpPr>
          <p:nvPr>
            <p:ph type="body" sz="quarter" idx="4294967295"/>
          </p:nvPr>
        </p:nvSpPr>
        <p:spPr>
          <a:xfrm>
            <a:off x="1582738" y="1700213"/>
            <a:ext cx="7561262" cy="3455987"/>
          </a:xfrm>
        </p:spPr>
        <p:txBody>
          <a:bodyPr/>
          <a:lstStyle/>
          <a:p>
            <a:r>
              <a:rPr lang="en-US" dirty="0"/>
              <a:t>Total loss</a:t>
            </a:r>
          </a:p>
          <a:p>
            <a:pPr marL="0" indent="0">
              <a:buNone/>
            </a:pPr>
            <a:r>
              <a:rPr lang="en-US" dirty="0"/>
              <a:t>= content loss + style loss + variation loss </a:t>
            </a:r>
          </a:p>
          <a:p>
            <a:pPr marL="0" indent="0">
              <a:buNone/>
            </a:pPr>
            <a:r>
              <a:rPr lang="en-US" dirty="0"/>
              <a:t>(a regularization term that encourages spatial smoothness)</a:t>
            </a:r>
          </a:p>
        </p:txBody>
      </p:sp>
    </p:spTree>
    <p:extLst>
      <p:ext uri="{BB962C8B-B14F-4D97-AF65-F5344CB8AC3E}">
        <p14:creationId xmlns:p14="http://schemas.microsoft.com/office/powerpoint/2010/main" val="204333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692150"/>
            <a:ext cx="6337300" cy="649288"/>
          </a:xfrm>
        </p:spPr>
        <p:txBody>
          <a:bodyPr/>
          <a:lstStyle/>
          <a:p>
            <a:r>
              <a:rPr lang="en-US" dirty="0"/>
              <a:t>Regression</a:t>
            </a:r>
          </a:p>
        </p:txBody>
      </p:sp>
      <p:sp>
        <p:nvSpPr>
          <p:cNvPr id="3" name="Text Placeholder 2"/>
          <p:cNvSpPr>
            <a:spLocks noGrp="1"/>
          </p:cNvSpPr>
          <p:nvPr>
            <p:ph type="body" sz="quarter" idx="4294967295"/>
          </p:nvPr>
        </p:nvSpPr>
        <p:spPr>
          <a:xfrm>
            <a:off x="0" y="1484313"/>
            <a:ext cx="6337300" cy="3455987"/>
          </a:xfrm>
        </p:spPr>
        <p:txBody>
          <a:bodyPr/>
          <a:lstStyle/>
          <a:p>
            <a:r>
              <a:rPr lang="en-US" dirty="0"/>
              <a:t>Gradient Decent</a:t>
            </a:r>
          </a:p>
        </p:txBody>
      </p:sp>
      <p:pic>
        <p:nvPicPr>
          <p:cNvPr id="6146" name="Picture 2" descr="Iteratively improving upon the combination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204864"/>
            <a:ext cx="3960440"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59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2" name="Text Placeholder 1"/>
          <p:cNvSpPr>
            <a:spLocks noGrp="1"/>
          </p:cNvSpPr>
          <p:nvPr>
            <p:ph type="body" sz="quarter" idx="4294967295"/>
          </p:nvPr>
        </p:nvSpPr>
        <p:spPr>
          <a:xfrm>
            <a:off x="0" y="692150"/>
            <a:ext cx="6337300" cy="649288"/>
          </a:xfrm>
        </p:spPr>
        <p:txBody>
          <a:bodyPr/>
          <a:lstStyle/>
          <a:p>
            <a:r>
              <a:rPr lang="en-US" altLang="zh-CN" dirty="0"/>
              <a:t>Reproduction results </a:t>
            </a:r>
            <a:endParaRPr lang="en-US" dirty="0"/>
          </a:p>
        </p:txBody>
      </p:sp>
      <p:sp>
        <p:nvSpPr>
          <p:cNvPr id="3" name="TextBox 2"/>
          <p:cNvSpPr txBox="1"/>
          <p:nvPr/>
        </p:nvSpPr>
        <p:spPr>
          <a:xfrm>
            <a:off x="539552" y="1348158"/>
            <a:ext cx="1512218" cy="369332"/>
          </a:xfrm>
          <a:prstGeom prst="rect">
            <a:avLst/>
          </a:prstGeom>
          <a:noFill/>
        </p:spPr>
        <p:txBody>
          <a:bodyPr wrap="square" rtlCol="0">
            <a:spAutoFit/>
          </a:bodyPr>
          <a:lstStyle/>
          <a:p>
            <a:pPr algn="ctr"/>
            <a:r>
              <a:rPr lang="en-US" dirty="0"/>
              <a:t>Style Image</a:t>
            </a:r>
          </a:p>
        </p:txBody>
      </p:sp>
      <p:sp>
        <p:nvSpPr>
          <p:cNvPr id="4" name="TextBox 3"/>
          <p:cNvSpPr txBox="1"/>
          <p:nvPr/>
        </p:nvSpPr>
        <p:spPr>
          <a:xfrm>
            <a:off x="539551" y="3240487"/>
            <a:ext cx="1656184" cy="369332"/>
          </a:xfrm>
          <a:prstGeom prst="rect">
            <a:avLst/>
          </a:prstGeom>
          <a:noFill/>
        </p:spPr>
        <p:txBody>
          <a:bodyPr wrap="square" rtlCol="0">
            <a:spAutoFit/>
          </a:bodyPr>
          <a:lstStyle/>
          <a:p>
            <a:pPr algn="ctr"/>
            <a:r>
              <a:rPr lang="en-US" dirty="0"/>
              <a:t>Content Images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5" y="3974966"/>
            <a:ext cx="1080481" cy="108012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758" y="3974966"/>
            <a:ext cx="1552449" cy="116394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1" y="1665176"/>
            <a:ext cx="2459045" cy="153690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2272" y="2710609"/>
            <a:ext cx="1696118" cy="169611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960" y="2689241"/>
            <a:ext cx="2608228" cy="1738818"/>
          </a:xfrm>
          <a:prstGeom prst="rect">
            <a:avLst/>
          </a:prstGeom>
        </p:spPr>
      </p:pic>
      <p:sp>
        <p:nvSpPr>
          <p:cNvPr id="17" name="Arrow: Left-Right-Up 16"/>
          <p:cNvSpPr/>
          <p:nvPr/>
        </p:nvSpPr>
        <p:spPr>
          <a:xfrm rot="5400000">
            <a:off x="3176032" y="2867032"/>
            <a:ext cx="707897" cy="1507972"/>
          </a:xfrm>
          <a:prstGeom prst="leftRightUpArrow">
            <a:avLst>
              <a:gd name="adj1" fmla="val 10631"/>
              <a:gd name="adj2" fmla="val 1601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824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2. Using Image Analogies: </a:t>
            </a:r>
          </a:p>
        </p:txBody>
      </p:sp>
      <p:sp>
        <p:nvSpPr>
          <p:cNvPr id="3" name="Text Placeholder 2"/>
          <p:cNvSpPr>
            <a:spLocks noGrp="1"/>
          </p:cNvSpPr>
          <p:nvPr>
            <p:ph type="body" sz="quarter" idx="4294967295"/>
          </p:nvPr>
        </p:nvSpPr>
        <p:spPr>
          <a:xfrm>
            <a:off x="0" y="1700213"/>
            <a:ext cx="6337300" cy="3455987"/>
          </a:xfrm>
        </p:spPr>
        <p:txBody>
          <a:bodyPr/>
          <a:lstStyle/>
          <a:p>
            <a:r>
              <a:rPr lang="en-US" sz="2400" dirty="0">
                <a:hlinkClick r:id="rId3"/>
              </a:rPr>
              <a:t>http://www.mrl.nyu.edu/publications/image-analogies/analogies-fullres.pdf</a:t>
            </a:r>
            <a:endParaRPr lang="en-US" sz="2400" dirty="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4"/>
          <a:stretch>
            <a:fillRect/>
          </a:stretch>
        </p:blipFill>
        <p:spPr>
          <a:xfrm>
            <a:off x="4197" y="2996952"/>
            <a:ext cx="9144000" cy="2732822"/>
          </a:xfrm>
          <a:prstGeom prst="rect">
            <a:avLst/>
          </a:prstGeom>
        </p:spPr>
      </p:pic>
    </p:spTree>
    <p:extLst>
      <p:ext uri="{BB962C8B-B14F-4D97-AF65-F5344CB8AC3E}">
        <p14:creationId xmlns:p14="http://schemas.microsoft.com/office/powerpoint/2010/main" val="286169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2266-D9A5-433E-B2F7-7D2179B5D690}"/>
              </a:ext>
            </a:extLst>
          </p:cNvPr>
          <p:cNvSpPr>
            <a:spLocks noGrp="1"/>
          </p:cNvSpPr>
          <p:nvPr>
            <p:ph type="title"/>
          </p:nvPr>
        </p:nvSpPr>
        <p:spPr/>
        <p:txBody>
          <a:bodyPr/>
          <a:lstStyle/>
          <a:p>
            <a:r>
              <a:rPr lang="en-US" dirty="0"/>
              <a:t>3. Deep Learning Nets</a:t>
            </a:r>
          </a:p>
        </p:txBody>
      </p:sp>
      <p:sp>
        <p:nvSpPr>
          <p:cNvPr id="3" name="Rectangle 2">
            <a:extLst>
              <a:ext uri="{FF2B5EF4-FFF2-40B4-BE49-F238E27FC236}">
                <a16:creationId xmlns:a16="http://schemas.microsoft.com/office/drawing/2014/main" id="{8E623DC0-7FCE-4428-B128-8A27EF384771}"/>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pic>
        <p:nvPicPr>
          <p:cNvPr id="5" name="Picture 4">
            <a:extLst>
              <a:ext uri="{FF2B5EF4-FFF2-40B4-BE49-F238E27FC236}">
                <a16:creationId xmlns:a16="http://schemas.microsoft.com/office/drawing/2014/main" id="{E7D486AC-171B-45F8-AA8A-882BF4AB07D5}"/>
              </a:ext>
            </a:extLst>
          </p:cNvPr>
          <p:cNvPicPr>
            <a:picLocks noChangeAspect="1"/>
          </p:cNvPicPr>
          <p:nvPr/>
        </p:nvPicPr>
        <p:blipFill>
          <a:blip r:embed="rId2"/>
          <a:stretch>
            <a:fillRect/>
          </a:stretch>
        </p:blipFill>
        <p:spPr>
          <a:xfrm>
            <a:off x="755576" y="2060848"/>
            <a:ext cx="7200800" cy="4526762"/>
          </a:xfrm>
          <a:prstGeom prst="rect">
            <a:avLst/>
          </a:prstGeom>
        </p:spPr>
      </p:pic>
    </p:spTree>
    <p:extLst>
      <p:ext uri="{BB962C8B-B14F-4D97-AF65-F5344CB8AC3E}">
        <p14:creationId xmlns:p14="http://schemas.microsoft.com/office/powerpoint/2010/main" val="24232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2266-D9A5-433E-B2F7-7D2179B5D690}"/>
              </a:ext>
            </a:extLst>
          </p:cNvPr>
          <p:cNvSpPr>
            <a:spLocks noGrp="1"/>
          </p:cNvSpPr>
          <p:nvPr>
            <p:ph type="title"/>
          </p:nvPr>
        </p:nvSpPr>
        <p:spPr/>
        <p:txBody>
          <a:bodyPr/>
          <a:lstStyle/>
          <a:p>
            <a:r>
              <a:rPr lang="en-US" dirty="0"/>
              <a:t>3. Deep Learning Nets</a:t>
            </a:r>
          </a:p>
        </p:txBody>
      </p:sp>
      <p:sp>
        <p:nvSpPr>
          <p:cNvPr id="3" name="Rectangle 2">
            <a:extLst>
              <a:ext uri="{FF2B5EF4-FFF2-40B4-BE49-F238E27FC236}">
                <a16:creationId xmlns:a16="http://schemas.microsoft.com/office/drawing/2014/main" id="{8E623DC0-7FCE-4428-B128-8A27EF384771}"/>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pic>
        <p:nvPicPr>
          <p:cNvPr id="4" name="Picture 3">
            <a:extLst>
              <a:ext uri="{FF2B5EF4-FFF2-40B4-BE49-F238E27FC236}">
                <a16:creationId xmlns:a16="http://schemas.microsoft.com/office/drawing/2014/main" id="{6786536D-2DC4-49A9-87B7-FF4E29104088}"/>
              </a:ext>
            </a:extLst>
          </p:cNvPr>
          <p:cNvPicPr>
            <a:picLocks noChangeAspect="1"/>
          </p:cNvPicPr>
          <p:nvPr/>
        </p:nvPicPr>
        <p:blipFill>
          <a:blip r:embed="rId2"/>
          <a:stretch>
            <a:fillRect/>
          </a:stretch>
        </p:blipFill>
        <p:spPr>
          <a:xfrm>
            <a:off x="0" y="2204864"/>
            <a:ext cx="9144000" cy="4516301"/>
          </a:xfrm>
          <a:prstGeom prst="rect">
            <a:avLst/>
          </a:prstGeom>
        </p:spPr>
      </p:pic>
    </p:spTree>
    <p:extLst>
      <p:ext uri="{BB962C8B-B14F-4D97-AF65-F5344CB8AC3E}">
        <p14:creationId xmlns:p14="http://schemas.microsoft.com/office/powerpoint/2010/main" val="1949135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4" name="Content Placeholder 3"/>
          <p:cNvSpPr txBox="1">
            <a:spLocks noGrp="1"/>
          </p:cNvSpPr>
          <p:nvPr>
            <p:ph sz="quarter" idx="1"/>
          </p:nvPr>
        </p:nvSpPr>
        <p:spPr>
          <a:xfrm>
            <a:off x="612648" y="1600200"/>
            <a:ext cx="8153400" cy="6773649"/>
          </a:xfrm>
          <a:prstGeom prst="rect">
            <a:avLst/>
          </a:prstGeom>
          <a:noFill/>
        </p:spPr>
        <p:txBody>
          <a:bodyPr wrap="square" rtlCol="0">
            <a:spAutoFit/>
          </a:bodyPr>
          <a:lstStyle/>
          <a:p>
            <a:r>
              <a:rPr lang="en-US" dirty="0"/>
              <a:t> Radiotherapy treatment planning:</a:t>
            </a:r>
          </a:p>
          <a:p>
            <a:pPr lvl="1"/>
            <a:r>
              <a:rPr lang="en-US" dirty="0"/>
              <a:t>Target delineation, treatment response assessment, adaptive therapies, etc.</a:t>
            </a:r>
          </a:p>
          <a:p>
            <a:r>
              <a:rPr lang="en-US" dirty="0"/>
              <a:t>MR images are necessary: superior soft-tissue contrast, etc.  </a:t>
            </a:r>
            <a:r>
              <a:rPr lang="en-US" dirty="0">
                <a:solidFill>
                  <a:srgbClr val="FF0000"/>
                </a:solidFill>
              </a:rPr>
              <a:t>Missing</a:t>
            </a:r>
            <a:r>
              <a:rPr lang="en-US" dirty="0"/>
              <a:t>: electron density info, provided by CT images </a:t>
            </a:r>
            <a:r>
              <a:rPr lang="en-US" dirty="0">
                <a:sym typeface="Wingdings" panose="05000000000000000000" pitchFamily="2" charset="2"/>
              </a:rPr>
              <a:t> CT-MRI </a:t>
            </a:r>
            <a:r>
              <a:rPr lang="en-US" dirty="0" err="1">
                <a:sym typeface="Wingdings" panose="05000000000000000000" pitchFamily="2" charset="2"/>
              </a:rPr>
              <a:t>coregistration</a:t>
            </a:r>
            <a:r>
              <a:rPr lang="en-US" dirty="0">
                <a:sym typeface="Wingdings" panose="05000000000000000000" pitchFamily="2" charset="2"/>
              </a:rPr>
              <a:t>: 1. misalignment; 2. workflow, patients and costs pressure.</a:t>
            </a:r>
          </a:p>
          <a:p>
            <a:r>
              <a:rPr lang="en-US" dirty="0">
                <a:sym typeface="Wingdings" panose="05000000000000000000" pitchFamily="2" charset="2"/>
              </a:rPr>
              <a:t>MRI-only simulation workflow: providing both info on tumor volume and location and electron density information.</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880372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441A-3D31-48EE-BE05-240539A1F8F3}"/>
              </a:ext>
            </a:extLst>
          </p:cNvPr>
          <p:cNvSpPr>
            <a:spLocks noGrp="1"/>
          </p:cNvSpPr>
          <p:nvPr>
            <p:ph type="title"/>
          </p:nvPr>
        </p:nvSpPr>
        <p:spPr/>
        <p:txBody>
          <a:bodyPr/>
          <a:lstStyle/>
          <a:p>
            <a:r>
              <a:rPr lang="en-US" dirty="0"/>
              <a:t>3. Deep Learning Nets</a:t>
            </a:r>
          </a:p>
        </p:txBody>
      </p:sp>
      <p:pic>
        <p:nvPicPr>
          <p:cNvPr id="3" name="Picture 2">
            <a:extLst>
              <a:ext uri="{FF2B5EF4-FFF2-40B4-BE49-F238E27FC236}">
                <a16:creationId xmlns:a16="http://schemas.microsoft.com/office/drawing/2014/main" id="{779677A5-E9AF-4128-BE26-4D7727952A06}"/>
              </a:ext>
            </a:extLst>
          </p:cNvPr>
          <p:cNvPicPr>
            <a:picLocks noChangeAspect="1"/>
          </p:cNvPicPr>
          <p:nvPr/>
        </p:nvPicPr>
        <p:blipFill>
          <a:blip r:embed="rId2"/>
          <a:stretch>
            <a:fillRect/>
          </a:stretch>
        </p:blipFill>
        <p:spPr>
          <a:xfrm>
            <a:off x="2166937" y="2886075"/>
            <a:ext cx="4810125" cy="1085850"/>
          </a:xfrm>
          <a:prstGeom prst="rect">
            <a:avLst/>
          </a:prstGeom>
        </p:spPr>
      </p:pic>
      <p:sp>
        <p:nvSpPr>
          <p:cNvPr id="4" name="Rectangle 3">
            <a:extLst>
              <a:ext uri="{FF2B5EF4-FFF2-40B4-BE49-F238E27FC236}">
                <a16:creationId xmlns:a16="http://schemas.microsoft.com/office/drawing/2014/main" id="{230D456B-232C-4AA5-A32E-C260E6287D5E}"/>
              </a:ext>
            </a:extLst>
          </p:cNvPr>
          <p:cNvSpPr/>
          <p:nvPr/>
        </p:nvSpPr>
        <p:spPr>
          <a:xfrm>
            <a:off x="1115616" y="4365104"/>
            <a:ext cx="6912768" cy="707886"/>
          </a:xfrm>
          <a:prstGeom prst="rect">
            <a:avLst/>
          </a:prstGeom>
        </p:spPr>
        <p:txBody>
          <a:bodyPr wrap="square">
            <a:spAutoFit/>
          </a:bodyPr>
          <a:lstStyle/>
          <a:p>
            <a:r>
              <a:rPr lang="en-US" sz="2000" dirty="0" err="1"/>
              <a:t>pk</a:t>
            </a:r>
            <a:r>
              <a:rPr lang="en-US" sz="2000" dirty="0"/>
              <a:t>(x) ≈ 1 for the k that has the maximum activation </a:t>
            </a:r>
            <a:r>
              <a:rPr lang="en-US" sz="2000" dirty="0" err="1"/>
              <a:t>ak</a:t>
            </a:r>
            <a:r>
              <a:rPr lang="en-US" sz="2000" dirty="0"/>
              <a:t>(x) and </a:t>
            </a:r>
            <a:r>
              <a:rPr lang="en-US" sz="2000" dirty="0" err="1"/>
              <a:t>pk</a:t>
            </a:r>
            <a:r>
              <a:rPr lang="en-US" sz="2000" dirty="0"/>
              <a:t>(x) ≈ 0 for all other k.</a:t>
            </a:r>
          </a:p>
        </p:txBody>
      </p:sp>
      <p:sp>
        <p:nvSpPr>
          <p:cNvPr id="6" name="Rectangle 5">
            <a:extLst>
              <a:ext uri="{FF2B5EF4-FFF2-40B4-BE49-F238E27FC236}">
                <a16:creationId xmlns:a16="http://schemas.microsoft.com/office/drawing/2014/main" id="{396DD9F0-0022-457A-8D44-1A38A4B118BD}"/>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spTree>
    <p:extLst>
      <p:ext uri="{BB962C8B-B14F-4D97-AF65-F5344CB8AC3E}">
        <p14:creationId xmlns:p14="http://schemas.microsoft.com/office/powerpoint/2010/main" val="232291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F028-0AF5-4EB9-BEED-3D073FEA6515}"/>
              </a:ext>
            </a:extLst>
          </p:cNvPr>
          <p:cNvSpPr>
            <a:spLocks noGrp="1"/>
          </p:cNvSpPr>
          <p:nvPr>
            <p:ph type="title"/>
          </p:nvPr>
        </p:nvSpPr>
        <p:spPr/>
        <p:txBody>
          <a:bodyPr/>
          <a:lstStyle/>
          <a:p>
            <a:r>
              <a:rPr lang="en-US" dirty="0"/>
              <a:t>3. Deep Learning Nets</a:t>
            </a:r>
          </a:p>
        </p:txBody>
      </p:sp>
      <p:pic>
        <p:nvPicPr>
          <p:cNvPr id="3" name="Picture 2">
            <a:extLst>
              <a:ext uri="{FF2B5EF4-FFF2-40B4-BE49-F238E27FC236}">
                <a16:creationId xmlns:a16="http://schemas.microsoft.com/office/drawing/2014/main" id="{081DCBC1-21BA-409F-B439-00A5C6500566}"/>
              </a:ext>
            </a:extLst>
          </p:cNvPr>
          <p:cNvPicPr>
            <a:picLocks noChangeAspect="1"/>
          </p:cNvPicPr>
          <p:nvPr/>
        </p:nvPicPr>
        <p:blipFill>
          <a:blip r:embed="rId2"/>
          <a:stretch>
            <a:fillRect/>
          </a:stretch>
        </p:blipFill>
        <p:spPr>
          <a:xfrm>
            <a:off x="0" y="2780928"/>
            <a:ext cx="9144000" cy="3827141"/>
          </a:xfrm>
          <a:prstGeom prst="rect">
            <a:avLst/>
          </a:prstGeom>
        </p:spPr>
      </p:pic>
      <p:sp>
        <p:nvSpPr>
          <p:cNvPr id="4" name="Rectangle 3">
            <a:extLst>
              <a:ext uri="{FF2B5EF4-FFF2-40B4-BE49-F238E27FC236}">
                <a16:creationId xmlns:a16="http://schemas.microsoft.com/office/drawing/2014/main" id="{4CAF5D53-4DBE-4ECA-82F5-F1B9A4CC1655}"/>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spTree>
    <p:extLst>
      <p:ext uri="{BB962C8B-B14F-4D97-AF65-F5344CB8AC3E}">
        <p14:creationId xmlns:p14="http://schemas.microsoft.com/office/powerpoint/2010/main" val="211214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3304E-28C8-4400-BB17-5F100BA2AD5A}"/>
              </a:ext>
            </a:extLst>
          </p:cNvPr>
          <p:cNvSpPr>
            <a:spLocks noGrp="1"/>
          </p:cNvSpPr>
          <p:nvPr>
            <p:ph type="title"/>
          </p:nvPr>
        </p:nvSpPr>
        <p:spPr/>
        <p:txBody>
          <a:bodyPr/>
          <a:lstStyle/>
          <a:p>
            <a:r>
              <a:rPr lang="en-US" dirty="0"/>
              <a:t>3. Deep Learning Nets</a:t>
            </a:r>
          </a:p>
        </p:txBody>
      </p:sp>
      <p:sp>
        <p:nvSpPr>
          <p:cNvPr id="3" name="Rectangle 2">
            <a:extLst>
              <a:ext uri="{FF2B5EF4-FFF2-40B4-BE49-F238E27FC236}">
                <a16:creationId xmlns:a16="http://schemas.microsoft.com/office/drawing/2014/main" id="{D088E3E3-C912-466A-AEF3-C0D3DD7302A4}"/>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sp>
        <p:nvSpPr>
          <p:cNvPr id="4" name="Rectangle 3">
            <a:extLst>
              <a:ext uri="{FF2B5EF4-FFF2-40B4-BE49-F238E27FC236}">
                <a16:creationId xmlns:a16="http://schemas.microsoft.com/office/drawing/2014/main" id="{A431A345-B51E-4AB6-9338-FE24581BD8C3}"/>
              </a:ext>
            </a:extLst>
          </p:cNvPr>
          <p:cNvSpPr/>
          <p:nvPr/>
        </p:nvSpPr>
        <p:spPr>
          <a:xfrm>
            <a:off x="609600" y="2828836"/>
            <a:ext cx="8354888" cy="1754326"/>
          </a:xfrm>
          <a:prstGeom prst="rect">
            <a:avLst/>
          </a:prstGeom>
        </p:spPr>
        <p:txBody>
          <a:bodyPr wrap="square">
            <a:spAutoFit/>
          </a:bodyPr>
          <a:lstStyle/>
          <a:p>
            <a:r>
              <a:rPr lang="en-US" dirty="0"/>
              <a:t>Data augmentation is essential to teach the network the desired invariance and robustness properties, when only few training samples are available. Especially random elastic deformations of the training samples seem to be the key concept to train a segmentation network with very few annotated images. We generate smooth deformations using random displacement vectors on a coarse 3 by 3 grid. The displacements are sampled from a Gaussian distribution with 10 pixels standard deviation. </a:t>
            </a:r>
          </a:p>
        </p:txBody>
      </p:sp>
    </p:spTree>
    <p:extLst>
      <p:ext uri="{BB962C8B-B14F-4D97-AF65-F5344CB8AC3E}">
        <p14:creationId xmlns:p14="http://schemas.microsoft.com/office/powerpoint/2010/main" val="3007208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A64A0-D2E6-4B7D-B8DF-B03693935D64}"/>
              </a:ext>
            </a:extLst>
          </p:cNvPr>
          <p:cNvPicPr>
            <a:picLocks noChangeAspect="1"/>
          </p:cNvPicPr>
          <p:nvPr/>
        </p:nvPicPr>
        <p:blipFill>
          <a:blip r:embed="rId2"/>
          <a:stretch>
            <a:fillRect/>
          </a:stretch>
        </p:blipFill>
        <p:spPr>
          <a:xfrm>
            <a:off x="17512" y="2492896"/>
            <a:ext cx="9144000" cy="3548005"/>
          </a:xfrm>
          <a:prstGeom prst="rect">
            <a:avLst/>
          </a:prstGeom>
        </p:spPr>
      </p:pic>
      <p:sp>
        <p:nvSpPr>
          <p:cNvPr id="5" name="Title 1">
            <a:extLst>
              <a:ext uri="{FF2B5EF4-FFF2-40B4-BE49-F238E27FC236}">
                <a16:creationId xmlns:a16="http://schemas.microsoft.com/office/drawing/2014/main" id="{873F1A25-02D0-4F29-A2AD-9A2798DD3217}"/>
              </a:ext>
            </a:extLst>
          </p:cNvPr>
          <p:cNvSpPr>
            <a:spLocks noGrp="1"/>
          </p:cNvSpPr>
          <p:nvPr>
            <p:ph type="title"/>
          </p:nvPr>
        </p:nvSpPr>
        <p:spPr>
          <a:xfrm>
            <a:off x="609600" y="228600"/>
            <a:ext cx="8153400" cy="990600"/>
          </a:xfrm>
        </p:spPr>
        <p:txBody>
          <a:bodyPr/>
          <a:lstStyle/>
          <a:p>
            <a:r>
              <a:rPr lang="en-US" dirty="0"/>
              <a:t>3. Deep Learning Nets</a:t>
            </a:r>
          </a:p>
        </p:txBody>
      </p:sp>
      <p:sp>
        <p:nvSpPr>
          <p:cNvPr id="6" name="Rectangle 5">
            <a:extLst>
              <a:ext uri="{FF2B5EF4-FFF2-40B4-BE49-F238E27FC236}">
                <a16:creationId xmlns:a16="http://schemas.microsoft.com/office/drawing/2014/main" id="{8BB05CCE-BF93-4311-A396-E79FBA22070B}"/>
              </a:ext>
            </a:extLst>
          </p:cNvPr>
          <p:cNvSpPr/>
          <p:nvPr/>
        </p:nvSpPr>
        <p:spPr>
          <a:xfrm>
            <a:off x="35496" y="1484784"/>
            <a:ext cx="8856984" cy="461665"/>
          </a:xfrm>
          <a:prstGeom prst="rect">
            <a:avLst/>
          </a:prstGeom>
        </p:spPr>
        <p:txBody>
          <a:bodyPr wrap="square">
            <a:spAutoFit/>
          </a:bodyPr>
          <a:lstStyle/>
          <a:p>
            <a:pPr algn="ctr"/>
            <a:r>
              <a:rPr lang="en-US" sz="2400" b="1" dirty="0"/>
              <a:t>U-Net: Convolutional Networks for Biomedical Image Segmentation </a:t>
            </a:r>
          </a:p>
        </p:txBody>
      </p:sp>
    </p:spTree>
    <p:extLst>
      <p:ext uri="{BB962C8B-B14F-4D97-AF65-F5344CB8AC3E}">
        <p14:creationId xmlns:p14="http://schemas.microsoft.com/office/powerpoint/2010/main" val="3208461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5EDA-4453-45C3-BBB8-2B42CA4292AC}"/>
              </a:ext>
            </a:extLst>
          </p:cNvPr>
          <p:cNvSpPr>
            <a:spLocks noGrp="1"/>
          </p:cNvSpPr>
          <p:nvPr>
            <p:ph type="title"/>
          </p:nvPr>
        </p:nvSpPr>
        <p:spPr/>
        <p:txBody>
          <a:bodyPr/>
          <a:lstStyle/>
          <a:p>
            <a:r>
              <a:rPr lang="en-US" dirty="0"/>
              <a:t>3. Deep Learning Nets</a:t>
            </a:r>
          </a:p>
        </p:txBody>
      </p:sp>
      <p:sp>
        <p:nvSpPr>
          <p:cNvPr id="3" name="Rectangle 2">
            <a:extLst>
              <a:ext uri="{FF2B5EF4-FFF2-40B4-BE49-F238E27FC236}">
                <a16:creationId xmlns:a16="http://schemas.microsoft.com/office/drawing/2014/main" id="{A5BCF155-6F47-4F5D-8034-75916EEBD5B9}"/>
              </a:ext>
            </a:extLst>
          </p:cNvPr>
          <p:cNvSpPr/>
          <p:nvPr/>
        </p:nvSpPr>
        <p:spPr>
          <a:xfrm>
            <a:off x="79648" y="1556792"/>
            <a:ext cx="8596808" cy="369332"/>
          </a:xfrm>
          <a:prstGeom prst="rect">
            <a:avLst/>
          </a:prstGeom>
        </p:spPr>
        <p:txBody>
          <a:bodyPr wrap="square">
            <a:spAutoFit/>
          </a:bodyPr>
          <a:lstStyle/>
          <a:p>
            <a:r>
              <a:rPr lang="en-US" b="1" dirty="0"/>
              <a:t>V-Net: Fully Convolutional Neural Networks for Volumetric Medical Image Segmentation </a:t>
            </a:r>
          </a:p>
        </p:txBody>
      </p:sp>
      <p:pic>
        <p:nvPicPr>
          <p:cNvPr id="4" name="Picture 3">
            <a:extLst>
              <a:ext uri="{FF2B5EF4-FFF2-40B4-BE49-F238E27FC236}">
                <a16:creationId xmlns:a16="http://schemas.microsoft.com/office/drawing/2014/main" id="{CA24BBF2-EE54-47C9-9101-E5A9EB46D624}"/>
              </a:ext>
            </a:extLst>
          </p:cNvPr>
          <p:cNvPicPr>
            <a:picLocks noChangeAspect="1"/>
          </p:cNvPicPr>
          <p:nvPr/>
        </p:nvPicPr>
        <p:blipFill>
          <a:blip r:embed="rId2"/>
          <a:stretch>
            <a:fillRect/>
          </a:stretch>
        </p:blipFill>
        <p:spPr>
          <a:xfrm>
            <a:off x="777652" y="1948597"/>
            <a:ext cx="7200799" cy="4819522"/>
          </a:xfrm>
          <a:prstGeom prst="rect">
            <a:avLst/>
          </a:prstGeom>
        </p:spPr>
      </p:pic>
    </p:spTree>
    <p:extLst>
      <p:ext uri="{BB962C8B-B14F-4D97-AF65-F5344CB8AC3E}">
        <p14:creationId xmlns:p14="http://schemas.microsoft.com/office/powerpoint/2010/main" val="3246492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2F1B-2812-4556-9C26-B98D91C63B76}"/>
              </a:ext>
            </a:extLst>
          </p:cNvPr>
          <p:cNvSpPr>
            <a:spLocks noGrp="1"/>
          </p:cNvSpPr>
          <p:nvPr>
            <p:ph type="title"/>
          </p:nvPr>
        </p:nvSpPr>
        <p:spPr/>
        <p:txBody>
          <a:bodyPr/>
          <a:lstStyle/>
          <a:p>
            <a:r>
              <a:rPr lang="en-US" dirty="0"/>
              <a:t>3. Deep Learning Nets</a:t>
            </a:r>
          </a:p>
        </p:txBody>
      </p:sp>
      <p:sp>
        <p:nvSpPr>
          <p:cNvPr id="4" name="Content Placeholder 3">
            <a:extLst>
              <a:ext uri="{FF2B5EF4-FFF2-40B4-BE49-F238E27FC236}">
                <a16:creationId xmlns:a16="http://schemas.microsoft.com/office/drawing/2014/main" id="{8656B154-DA8B-4B56-AD79-0C6659B41A36}"/>
              </a:ext>
            </a:extLst>
          </p:cNvPr>
          <p:cNvSpPr>
            <a:spLocks noGrp="1"/>
          </p:cNvSpPr>
          <p:nvPr>
            <p:ph sz="quarter" idx="1"/>
          </p:nvPr>
        </p:nvSpPr>
        <p:spPr/>
        <p:txBody>
          <a:bodyPr/>
          <a:lstStyle/>
          <a:p>
            <a:r>
              <a:rPr lang="en-US" dirty="0"/>
              <a:t>Deep learning for</a:t>
            </a:r>
            <a:r>
              <a:rPr lang="zh-CN" altLang="en-US" dirty="0"/>
              <a:t> </a:t>
            </a:r>
            <a:r>
              <a:rPr lang="en-US" altLang="zh-CN" dirty="0"/>
              <a:t>MRI-CT synthesis for radiotherapy</a:t>
            </a:r>
          </a:p>
          <a:p>
            <a:pPr lvl="1"/>
            <a:r>
              <a:rPr lang="en-US" dirty="0"/>
              <a:t>perfectly registered CT-MR pairs </a:t>
            </a:r>
          </a:p>
          <a:p>
            <a:pPr lvl="1"/>
            <a:r>
              <a:rPr lang="en-US" dirty="0"/>
              <a:t>Memory issue for training of a standard 3D deep network </a:t>
            </a:r>
          </a:p>
          <a:p>
            <a:r>
              <a:rPr lang="en-US" dirty="0"/>
              <a:t>Multi-view Deep Convolutional Neural Networks </a:t>
            </a:r>
          </a:p>
          <a:p>
            <a:pPr lvl="1"/>
            <a:r>
              <a:rPr lang="en-US" dirty="0"/>
              <a:t>Effective cost function for misalignments</a:t>
            </a:r>
          </a:p>
          <a:p>
            <a:pPr lvl="1"/>
            <a:r>
              <a:rPr lang="en-US" dirty="0"/>
              <a:t>Multi-view combination for memory efficiency without losing 3D context</a:t>
            </a:r>
          </a:p>
        </p:txBody>
      </p:sp>
    </p:spTree>
    <p:extLst>
      <p:ext uri="{BB962C8B-B14F-4D97-AF65-F5344CB8AC3E}">
        <p14:creationId xmlns:p14="http://schemas.microsoft.com/office/powerpoint/2010/main" val="695118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Deep Learning Nets</a:t>
            </a:r>
          </a:p>
        </p:txBody>
      </p:sp>
      <p:sp>
        <p:nvSpPr>
          <p:cNvPr id="3" name="TextBox 2"/>
          <p:cNvSpPr txBox="1"/>
          <p:nvPr/>
        </p:nvSpPr>
        <p:spPr>
          <a:xfrm>
            <a:off x="827584" y="1988840"/>
            <a:ext cx="6552728" cy="2308324"/>
          </a:xfrm>
          <a:prstGeom prst="rect">
            <a:avLst/>
          </a:prstGeom>
          <a:noFill/>
        </p:spPr>
        <p:txBody>
          <a:bodyPr wrap="square" rtlCol="0">
            <a:spAutoFit/>
          </a:bodyPr>
          <a:lstStyle/>
          <a:p>
            <a:r>
              <a:rPr lang="en-US" dirty="0"/>
              <a:t>1). </a:t>
            </a:r>
            <a:r>
              <a:rPr lang="en-US" dirty="0" err="1"/>
              <a:t>Unet</a:t>
            </a:r>
            <a:r>
              <a:rPr lang="en-US" dirty="0"/>
              <a:t> based structure: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2" descr="D:\myData\crossModalitySythesis\UsingUnet\1ch\reg_loss\u-net-architectur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6" y="2810068"/>
            <a:ext cx="4569184" cy="3533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295" y="2420888"/>
            <a:ext cx="4530772" cy="276999"/>
          </a:xfrm>
          <a:prstGeom prst="rect">
            <a:avLst/>
          </a:prstGeom>
          <a:noFill/>
        </p:spPr>
        <p:txBody>
          <a:bodyPr wrap="square" rtlCol="0">
            <a:spAutoFit/>
          </a:bodyPr>
          <a:lstStyle/>
          <a:p>
            <a:pPr algn="ctr"/>
            <a:r>
              <a:rPr lang="en-US" sz="1200" b="1" dirty="0"/>
              <a:t>U-Net: Convolutional Networks for Biomedical Image Segmentation</a:t>
            </a:r>
          </a:p>
        </p:txBody>
      </p:sp>
      <p:sp>
        <p:nvSpPr>
          <p:cNvPr id="9" name="TextBox 8"/>
          <p:cNvSpPr txBox="1"/>
          <p:nvPr/>
        </p:nvSpPr>
        <p:spPr>
          <a:xfrm>
            <a:off x="5101699" y="2424303"/>
            <a:ext cx="2753173" cy="276999"/>
          </a:xfrm>
          <a:prstGeom prst="rect">
            <a:avLst/>
          </a:prstGeom>
          <a:noFill/>
        </p:spPr>
        <p:txBody>
          <a:bodyPr wrap="square" rtlCol="0">
            <a:spAutoFit/>
          </a:bodyPr>
          <a:lstStyle/>
          <a:p>
            <a:pPr algn="ctr"/>
            <a:r>
              <a:rPr lang="en-US" sz="1200" b="1" dirty="0"/>
              <a:t>U-Net: Our modified version</a:t>
            </a:r>
          </a:p>
        </p:txBody>
      </p:sp>
      <p:pic>
        <p:nvPicPr>
          <p:cNvPr id="5122" name="Picture 2" descr="F:\inern@Siemens\Unet_ou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3" y="2981002"/>
            <a:ext cx="4392488" cy="336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03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5C45-715B-4466-B768-355F2201B73F}"/>
              </a:ext>
            </a:extLst>
          </p:cNvPr>
          <p:cNvSpPr>
            <a:spLocks noGrp="1"/>
          </p:cNvSpPr>
          <p:nvPr>
            <p:ph type="title"/>
          </p:nvPr>
        </p:nvSpPr>
        <p:spPr/>
        <p:txBody>
          <a:bodyPr/>
          <a:lstStyle/>
          <a:p>
            <a:r>
              <a:rPr lang="en-US" dirty="0"/>
              <a:t>3. Deep Learning Nets</a:t>
            </a:r>
          </a:p>
        </p:txBody>
      </p:sp>
      <p:pic>
        <p:nvPicPr>
          <p:cNvPr id="3" name="Picture 2">
            <a:extLst>
              <a:ext uri="{FF2B5EF4-FFF2-40B4-BE49-F238E27FC236}">
                <a16:creationId xmlns:a16="http://schemas.microsoft.com/office/drawing/2014/main" id="{9F25113A-6301-4011-8CC9-D78F7A7C9B5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878" y="2852936"/>
            <a:ext cx="7736244" cy="1686287"/>
          </a:xfrm>
          <a:prstGeom prst="rect">
            <a:avLst/>
          </a:prstGeom>
          <a:noFill/>
          <a:ln>
            <a:noFill/>
          </a:ln>
        </p:spPr>
      </p:pic>
    </p:spTree>
    <p:extLst>
      <p:ext uri="{BB962C8B-B14F-4D97-AF65-F5344CB8AC3E}">
        <p14:creationId xmlns:p14="http://schemas.microsoft.com/office/powerpoint/2010/main" val="114841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E371-ECE2-474E-8B08-E7E13566519B}"/>
              </a:ext>
            </a:extLst>
          </p:cNvPr>
          <p:cNvSpPr>
            <a:spLocks noGrp="1"/>
          </p:cNvSpPr>
          <p:nvPr>
            <p:ph type="title"/>
          </p:nvPr>
        </p:nvSpPr>
        <p:spPr/>
        <p:txBody>
          <a:bodyPr/>
          <a:lstStyle/>
          <a:p>
            <a:r>
              <a:rPr lang="en-US" dirty="0"/>
              <a:t>3. Deep Learning Nets</a:t>
            </a:r>
          </a:p>
        </p:txBody>
      </p:sp>
      <p:pic>
        <p:nvPicPr>
          <p:cNvPr id="3" name="Picture 2">
            <a:extLst>
              <a:ext uri="{FF2B5EF4-FFF2-40B4-BE49-F238E27FC236}">
                <a16:creationId xmlns:a16="http://schemas.microsoft.com/office/drawing/2014/main" id="{1CB72B70-B2FA-4A16-A186-3E1A503B0D7A}"/>
              </a:ext>
            </a:extLst>
          </p:cNvPr>
          <p:cNvPicPr/>
          <p:nvPr/>
        </p:nvPicPr>
        <p:blipFill rotWithShape="1">
          <a:blip r:embed="rId2" cstate="print">
            <a:extLst>
              <a:ext uri="{28A0092B-C50C-407E-A947-70E740481C1C}">
                <a14:useLocalDpi xmlns:a14="http://schemas.microsoft.com/office/drawing/2010/main" val="0"/>
              </a:ext>
            </a:extLst>
          </a:blip>
          <a:srcRect t="-1"/>
          <a:stretch/>
        </p:blipFill>
        <p:spPr bwMode="auto">
          <a:xfrm>
            <a:off x="609600" y="1700808"/>
            <a:ext cx="7704856" cy="48245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409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Deep Learning Nets</a:t>
            </a:r>
          </a:p>
        </p:txBody>
      </p:sp>
      <p:sp>
        <p:nvSpPr>
          <p:cNvPr id="3" name="Content Placeholder 2"/>
          <p:cNvSpPr>
            <a:spLocks noGrp="1"/>
          </p:cNvSpPr>
          <p:nvPr>
            <p:ph sz="quarter" idx="1"/>
          </p:nvPr>
        </p:nvSpPr>
        <p:spPr/>
        <p:txBody>
          <a:bodyPr/>
          <a:lstStyle/>
          <a:p>
            <a:r>
              <a:rPr lang="en-US" dirty="0"/>
              <a:t>Misalignment between Ground Truth and Inputs -- Max Pooled loss:</a:t>
            </a:r>
          </a:p>
          <a:p>
            <a:r>
              <a:rPr lang="en-US" dirty="0"/>
              <a:t>1). </a:t>
            </a:r>
            <a:r>
              <a:rPr lang="en-US" dirty="0" err="1"/>
              <a:t>Maxpooling</a:t>
            </a:r>
            <a:r>
              <a:rPr lang="en-US" dirty="0"/>
              <a:t> before calculating actual loss</a:t>
            </a:r>
          </a:p>
        </p:txBody>
      </p:sp>
      <p:pic>
        <p:nvPicPr>
          <p:cNvPr id="1026" name="Picture 2" descr="F:\inern@Siemens\maxpooled_lo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717032"/>
            <a:ext cx="2914650" cy="223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2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sz="quarter" idx="1"/>
          </p:nvPr>
        </p:nvSpPr>
        <p:spPr/>
        <p:txBody>
          <a:bodyPr/>
          <a:lstStyle/>
          <a:p>
            <a:r>
              <a:rPr lang="en-US" dirty="0"/>
              <a:t>CT-MR registration VS MR-only simulation</a:t>
            </a:r>
          </a:p>
          <a:p>
            <a:pPr marL="0"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 y="2276872"/>
            <a:ext cx="9036496"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866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Deep Learning Nets</a:t>
            </a:r>
          </a:p>
        </p:txBody>
      </p:sp>
      <p:sp>
        <p:nvSpPr>
          <p:cNvPr id="3" name="Content Placeholder 2"/>
          <p:cNvSpPr>
            <a:spLocks noGrp="1"/>
          </p:cNvSpPr>
          <p:nvPr>
            <p:ph sz="quarter" idx="1"/>
          </p:nvPr>
        </p:nvSpPr>
        <p:spPr/>
        <p:txBody>
          <a:bodyPr/>
          <a:lstStyle/>
          <a:p>
            <a:r>
              <a:rPr lang="en-US" dirty="0"/>
              <a:t>Misalignment between Ground Truth and Inputs -- Max Pooled loss:</a:t>
            </a:r>
          </a:p>
        </p:txBody>
      </p:sp>
      <p:pic>
        <p:nvPicPr>
          <p:cNvPr id="5" name="Picture 4">
            <a:extLst>
              <a:ext uri="{FF2B5EF4-FFF2-40B4-BE49-F238E27FC236}">
                <a16:creationId xmlns:a16="http://schemas.microsoft.com/office/drawing/2014/main" id="{7F73FEEB-43A6-47D3-BE7E-E92919F136E1}"/>
              </a:ext>
            </a:extLst>
          </p:cNvPr>
          <p:cNvPicPr/>
          <p:nvPr/>
        </p:nvPicPr>
        <p:blipFill rotWithShape="1">
          <a:blip r:embed="rId2" cstate="print">
            <a:extLst>
              <a:ext uri="{28A0092B-C50C-407E-A947-70E740481C1C}">
                <a14:useLocalDpi xmlns:a14="http://schemas.microsoft.com/office/drawing/2010/main" val="0"/>
              </a:ext>
            </a:extLst>
          </a:blip>
          <a:srcRect/>
          <a:stretch/>
        </p:blipFill>
        <p:spPr bwMode="auto">
          <a:xfrm>
            <a:off x="395536" y="2852936"/>
            <a:ext cx="8496944" cy="1728192"/>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8331CDDA-06E8-40AB-A2E3-FA418BA1C118}"/>
              </a:ext>
            </a:extLst>
          </p:cNvPr>
          <p:cNvSpPr/>
          <p:nvPr/>
        </p:nvSpPr>
        <p:spPr>
          <a:xfrm>
            <a:off x="612648" y="4737536"/>
            <a:ext cx="7703768" cy="1477328"/>
          </a:xfrm>
          <a:prstGeom prst="rect">
            <a:avLst/>
          </a:prstGeom>
        </p:spPr>
        <p:txBody>
          <a:bodyPr wrap="square">
            <a:spAutoFit/>
          </a:bodyPr>
          <a:lstStyle/>
          <a:p>
            <a:pPr algn="ctr"/>
            <a:r>
              <a:rPr lang="en-US" dirty="0">
                <a:latin typeface="Times New Roman" panose="02020603050405020304" pitchFamily="18" charset="0"/>
                <a:ea typeface="Times New Roman" panose="02020603050405020304" pitchFamily="18" charset="0"/>
              </a:rPr>
              <a:t>A schematic explanation of the impact of mis-registration to intensity transformation. (a) Image1 (Modality 1), (b) A perfectly registered Image2 (Modality 2), (c) Image 2 with rigid mis-alignment, (d) Image 2 with non-rigid mis-alignment. Triangles in (a)-(d) represent the same object. Dashed lines in (c) and (d) denote the locations of the perfectly registered Image2.</a:t>
            </a:r>
            <a:endParaRPr lang="en-US" dirty="0"/>
          </a:p>
        </p:txBody>
      </p:sp>
    </p:spTree>
    <p:extLst>
      <p:ext uri="{BB962C8B-B14F-4D97-AF65-F5344CB8AC3E}">
        <p14:creationId xmlns:p14="http://schemas.microsoft.com/office/powerpoint/2010/main" val="225115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Deep Learning Nets</a:t>
            </a:r>
          </a:p>
        </p:txBody>
      </p:sp>
      <p:sp>
        <p:nvSpPr>
          <p:cNvPr id="3" name="Content Placeholder 2"/>
          <p:cNvSpPr>
            <a:spLocks noGrp="1"/>
          </p:cNvSpPr>
          <p:nvPr>
            <p:ph sz="quarter" idx="1"/>
          </p:nvPr>
        </p:nvSpPr>
        <p:spPr/>
        <p:txBody>
          <a:bodyPr/>
          <a:lstStyle/>
          <a:p>
            <a:r>
              <a:rPr lang="en-US" dirty="0"/>
              <a:t>Misalignment between Ground Truth and Inputs -- Max Pooled loss:</a:t>
            </a:r>
          </a:p>
          <a:p>
            <a:r>
              <a:rPr lang="en-US" dirty="0"/>
              <a:t>2). using L1 distance rather than L2 as L1 encourages less blurring (Image-to-Image Translation with Conditional Adversarial Networks, Phillip Isola, et al, 2016)</a:t>
            </a:r>
          </a:p>
        </p:txBody>
      </p:sp>
      <p:pic>
        <p:nvPicPr>
          <p:cNvPr id="5125" name="Picture 5" descr="Image result for smoothed L1 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85" y="4317479"/>
            <a:ext cx="2847975"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9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Deep Learning Nets</a:t>
            </a:r>
          </a:p>
        </p:txBody>
      </p:sp>
      <p:sp>
        <p:nvSpPr>
          <p:cNvPr id="3" name="Content Placeholder 2"/>
          <p:cNvSpPr>
            <a:spLocks noGrp="1"/>
          </p:cNvSpPr>
          <p:nvPr>
            <p:ph sz="quarter" idx="1"/>
          </p:nvPr>
        </p:nvSpPr>
        <p:spPr/>
        <p:txBody>
          <a:bodyPr/>
          <a:lstStyle/>
          <a:p>
            <a:r>
              <a:rPr lang="en-US" dirty="0"/>
              <a:t>Final loss: </a:t>
            </a:r>
            <a:r>
              <a:rPr lang="en-US" dirty="0" err="1"/>
              <a:t>Maxpooling</a:t>
            </a:r>
            <a:r>
              <a:rPr lang="en-US" dirty="0"/>
              <a:t> Hinge-like Huber loss</a:t>
            </a:r>
          </a:p>
        </p:txBody>
      </p:sp>
      <p:pic>
        <p:nvPicPr>
          <p:cNvPr id="13" name="Picture 12">
            <a:extLst>
              <a:ext uri="{FF2B5EF4-FFF2-40B4-BE49-F238E27FC236}">
                <a16:creationId xmlns:a16="http://schemas.microsoft.com/office/drawing/2014/main" id="{B91B42DD-762B-43DA-921B-E1D2FAE97796}"/>
              </a:ext>
            </a:extLst>
          </p:cNvPr>
          <p:cNvPicPr/>
          <p:nvPr/>
        </p:nvPicPr>
        <p:blipFill rotWithShape="1">
          <a:blip r:embed="rId2" cstate="print">
            <a:extLst>
              <a:ext uri="{28A0092B-C50C-407E-A947-70E740481C1C}">
                <a14:useLocalDpi xmlns:a14="http://schemas.microsoft.com/office/drawing/2010/main" val="0"/>
              </a:ext>
            </a:extLst>
          </a:blip>
          <a:srcRect/>
          <a:stretch/>
        </p:blipFill>
        <p:spPr bwMode="auto">
          <a:xfrm>
            <a:off x="306324" y="2348880"/>
            <a:ext cx="8766048" cy="266429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C729EA-6953-48CA-9589-43B3F44C02BD}"/>
                  </a:ext>
                </a:extLst>
              </p:cNvPr>
              <p:cNvSpPr/>
              <p:nvPr/>
            </p:nvSpPr>
            <p:spPr>
              <a:xfrm>
                <a:off x="2727360" y="5085184"/>
                <a:ext cx="3689279" cy="1592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0">
                                  <a:latin typeface="Cambria Math" panose="02040503050406030204" pitchFamily="18" charset="0"/>
                                </a:rPr>
                                <m:t>&amp;0,  </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&lt;0.01</m:t>
                              </m:r>
                            </m:e>
                            <m:e>
                              <m:r>
                                <a:rPr lang="en-US" i="0">
                                  <a:latin typeface="Cambria Math" panose="02040503050406030204" pitchFamily="18" charset="0"/>
                                </a:rPr>
                                <m:t>&amp;</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0">
                                      <a:latin typeface="Cambria Math" panose="02040503050406030204" pitchFamily="18" charset="0"/>
                                    </a:rPr>
                                    <m:t>2</m:t>
                                  </m:r>
                                </m:sup>
                              </m:sSup>
                              <m:r>
                                <a:rPr lang="en-US" i="0">
                                  <a:latin typeface="Cambria Math" panose="02040503050406030204" pitchFamily="18" charset="0"/>
                                </a:rPr>
                                <m:t>, 0.01&lt;</m:t>
                              </m:r>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&lt;</m:t>
                              </m:r>
                              <m:r>
                                <a:rPr lang="en-US" i="1">
                                  <a:latin typeface="Cambria Math" panose="02040503050406030204" pitchFamily="18" charset="0"/>
                                </a:rPr>
                                <m:t>𝛼</m:t>
                              </m:r>
                              <m:r>
                                <a:rPr lang="en-US" i="0">
                                  <a:latin typeface="Cambria Math" panose="02040503050406030204" pitchFamily="18" charset="0"/>
                                </a:rPr>
                                <m:t> </m:t>
                              </m:r>
                            </m:e>
                            <m:e>
                              <m:r>
                                <a:rPr lang="en-US" i="0">
                                  <a:latin typeface="Cambria Math" panose="02040503050406030204" pitchFamily="18" charset="0"/>
                                </a:rPr>
                                <m:t>&amp;</m:t>
                              </m:r>
                              <m:r>
                                <a:rPr lang="en-US" i="1">
                                  <a:latin typeface="Cambria Math" panose="02040503050406030204" pitchFamily="18" charset="0"/>
                                </a:rPr>
                                <m:t>𝛼</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𝑎</m:t>
                                      </m:r>
                                    </m:e>
                                  </m:d>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r>
                                    <a:rPr lang="en-US" i="1">
                                      <a:latin typeface="Cambria Math" panose="02040503050406030204" pitchFamily="18" charset="0"/>
                                    </a:rPr>
                                    <m:t>𝛼</m:t>
                                  </m:r>
                                </m:e>
                              </m:d>
                              <m:r>
                                <a:rPr lang="en-US" i="0">
                                  <a:latin typeface="Cambria Math" panose="02040503050406030204" pitchFamily="18" charset="0"/>
                                </a:rPr>
                                <m:t>, </m:t>
                              </m:r>
                              <m:r>
                                <a:rPr lang="en-US" i="1">
                                  <a:latin typeface="Cambria Math" panose="02040503050406030204" pitchFamily="18" charset="0"/>
                                </a:rPr>
                                <m:t>𝑜𝑡h𝑒𝑟𝑤𝑖𝑠𝑒</m:t>
                              </m:r>
                            </m:e>
                          </m:eqArr>
                        </m:e>
                      </m:d>
                    </m:oMath>
                  </m:oMathPara>
                </a14:m>
                <a:endParaRPr lang="en-US" dirty="0"/>
              </a:p>
            </p:txBody>
          </p:sp>
        </mc:Choice>
        <mc:Fallback xmlns="">
          <p:sp>
            <p:nvSpPr>
              <p:cNvPr id="6" name="Rectangle 5">
                <a:extLst>
                  <a:ext uri="{FF2B5EF4-FFF2-40B4-BE49-F238E27FC236}">
                    <a16:creationId xmlns:a16="http://schemas.microsoft.com/office/drawing/2014/main" id="{6FC729EA-6953-48CA-9589-43B3F44C02BD}"/>
                  </a:ext>
                </a:extLst>
              </p:cNvPr>
              <p:cNvSpPr>
                <a:spLocks noRot="1" noChangeAspect="1" noMove="1" noResize="1" noEditPoints="1" noAdjustHandles="1" noChangeArrowheads="1" noChangeShapeType="1" noTextEdit="1"/>
              </p:cNvSpPr>
              <p:nvPr/>
            </p:nvSpPr>
            <p:spPr>
              <a:xfrm>
                <a:off x="2727360" y="5085184"/>
                <a:ext cx="3689279" cy="15922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7455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Deep Learning Nets</a:t>
            </a:r>
          </a:p>
        </p:txBody>
      </p:sp>
      <p:sp>
        <p:nvSpPr>
          <p:cNvPr id="3" name="Content Placeholder 2"/>
          <p:cNvSpPr>
            <a:spLocks noGrp="1"/>
          </p:cNvSpPr>
          <p:nvPr>
            <p:ph sz="quarter" idx="1"/>
          </p:nvPr>
        </p:nvSpPr>
        <p:spPr/>
        <p:txBody>
          <a:bodyPr/>
          <a:lstStyle/>
          <a:p>
            <a:r>
              <a:rPr lang="en-US" dirty="0"/>
              <a:t>3D models (whole volume in)</a:t>
            </a:r>
          </a:p>
          <a:p>
            <a:endParaRPr lang="en-US" dirty="0"/>
          </a:p>
        </p:txBody>
      </p:sp>
      <p:pic>
        <p:nvPicPr>
          <p:cNvPr id="2050" name="Picture 2" descr="F:\inern@Siemens\Unet_3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13806"/>
            <a:ext cx="5741987" cy="471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144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Deep Learning Nets 2.5D: 2D at different views </a:t>
            </a:r>
            <a:r>
              <a:rPr lang="en-US" dirty="0">
                <a:sym typeface="Wingdings" panose="05000000000000000000" pitchFamily="2" charset="2"/>
              </a:rPr>
              <a:t> combine</a:t>
            </a:r>
            <a:r>
              <a:rPr lang="en-US" dirty="0"/>
              <a:t> </a:t>
            </a:r>
          </a:p>
        </p:txBody>
      </p:sp>
      <p:sp>
        <p:nvSpPr>
          <p:cNvPr id="3" name="Content Placeholder 2"/>
          <p:cNvSpPr>
            <a:spLocks noGrp="1"/>
          </p:cNvSpPr>
          <p:nvPr>
            <p:ph sz="quarter" idx="1"/>
          </p:nvPr>
        </p:nvSpPr>
        <p:spPr/>
        <p:txBody>
          <a:bodyPr/>
          <a:lstStyle/>
          <a:p>
            <a:r>
              <a:rPr lang="en-US" dirty="0"/>
              <a:t>Axial view: good but with serious stitching blurs</a:t>
            </a:r>
          </a:p>
          <a:p>
            <a:r>
              <a:rPr lang="en-US" dirty="0"/>
              <a:t>Sagittal view: overall good</a:t>
            </a:r>
          </a:p>
          <a:p>
            <a:r>
              <a:rPr lang="en-US" dirty="0"/>
              <a:t>Coronal view: very bad</a:t>
            </a:r>
          </a:p>
        </p:txBody>
      </p:sp>
    </p:spTree>
    <p:extLst>
      <p:ext uri="{BB962C8B-B14F-4D97-AF65-F5344CB8AC3E}">
        <p14:creationId xmlns:p14="http://schemas.microsoft.com/office/powerpoint/2010/main" val="1534197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 Deep Learning Nets 2.5D: 2D at different views </a:t>
            </a:r>
            <a:r>
              <a:rPr lang="en-US" dirty="0">
                <a:sym typeface="Wingdings" panose="05000000000000000000" pitchFamily="2" charset="2"/>
              </a:rPr>
              <a:t> combine</a:t>
            </a:r>
            <a:r>
              <a:rPr lang="en-US" dirty="0"/>
              <a:t> </a:t>
            </a:r>
          </a:p>
        </p:txBody>
      </p:sp>
      <p:sp>
        <p:nvSpPr>
          <p:cNvPr id="3" name="Content Placeholder 2"/>
          <p:cNvSpPr>
            <a:spLocks noGrp="1"/>
          </p:cNvSpPr>
          <p:nvPr>
            <p:ph sz="quarter" idx="1"/>
          </p:nvPr>
        </p:nvSpPr>
        <p:spPr/>
        <p:txBody>
          <a:bodyPr/>
          <a:lstStyle/>
          <a:p>
            <a:r>
              <a:rPr lang="en-US" dirty="0"/>
              <a:t>Combine: </a:t>
            </a:r>
          </a:p>
          <a:p>
            <a:endParaRPr lang="en-US" dirty="0"/>
          </a:p>
        </p:txBody>
      </p:sp>
      <p:pic>
        <p:nvPicPr>
          <p:cNvPr id="5" name="Picture 4">
            <a:extLst>
              <a:ext uri="{FF2B5EF4-FFF2-40B4-BE49-F238E27FC236}">
                <a16:creationId xmlns:a16="http://schemas.microsoft.com/office/drawing/2014/main" id="{1488DB4B-FABD-48DA-90BD-C7A1CA7B99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884380"/>
            <a:ext cx="7992888" cy="2401416"/>
          </a:xfrm>
          <a:prstGeom prst="rect">
            <a:avLst/>
          </a:prstGeom>
          <a:noFill/>
          <a:ln>
            <a:noFill/>
          </a:ln>
        </p:spPr>
      </p:pic>
    </p:spTree>
    <p:extLst>
      <p:ext uri="{BB962C8B-B14F-4D97-AF65-F5344CB8AC3E}">
        <p14:creationId xmlns:p14="http://schemas.microsoft.com/office/powerpoint/2010/main" val="645824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sz="quarter" idx="1"/>
          </p:nvPr>
        </p:nvSpPr>
        <p:spPr>
          <a:xfrm>
            <a:off x="612648" y="1600200"/>
            <a:ext cx="8423848" cy="4495800"/>
          </a:xfrm>
        </p:spPr>
        <p:txBody>
          <a:bodyPr/>
          <a:lstStyle/>
          <a:p>
            <a:r>
              <a:rPr lang="en-US" dirty="0"/>
              <a:t>Multi-channel Multi-view net with hinge-like smL1 loss</a:t>
            </a:r>
          </a:p>
        </p:txBody>
      </p:sp>
      <p:pic>
        <p:nvPicPr>
          <p:cNvPr id="4" name="Picture 2" descr="F:\inern@Siemens\2.5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60" y="2060848"/>
            <a:ext cx="7704856" cy="469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581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E:\study\academic\e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3" y="1452563"/>
            <a:ext cx="5895975" cy="395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3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4" name="Content Placeholder 3"/>
          <p:cNvSpPr txBox="1">
            <a:spLocks noGrp="1"/>
          </p:cNvSpPr>
          <p:nvPr>
            <p:ph sz="quarter" idx="1"/>
          </p:nvPr>
        </p:nvSpPr>
        <p:spPr>
          <a:xfrm>
            <a:off x="612648" y="1600200"/>
            <a:ext cx="8153400" cy="4734629"/>
          </a:xfrm>
          <a:prstGeom prst="rect">
            <a:avLst/>
          </a:prstGeom>
          <a:noFill/>
        </p:spPr>
        <p:txBody>
          <a:bodyPr wrap="square" rtlCol="0">
            <a:spAutoFit/>
          </a:bodyPr>
          <a:lstStyle/>
          <a:p>
            <a:r>
              <a:rPr lang="en-US" dirty="0"/>
              <a:t>MRI images: in-phase (IP), out-of-phase (OOP): sequences correspond to paired MRI </a:t>
            </a:r>
            <a:r>
              <a:rPr lang="en-US" dirty="0">
                <a:hlinkClick r:id="rId2"/>
              </a:rPr>
              <a:t>gradient echo (GRE) sequences</a:t>
            </a:r>
            <a:r>
              <a:rPr lang="en-US" dirty="0"/>
              <a:t> obtained with the same </a:t>
            </a:r>
            <a:r>
              <a:rPr lang="en-US" dirty="0">
                <a:hlinkClick r:id="rId3"/>
              </a:rPr>
              <a:t>repetition time (TR)</a:t>
            </a:r>
            <a:r>
              <a:rPr lang="en-US" dirty="0"/>
              <a:t> but with two different </a:t>
            </a:r>
            <a:r>
              <a:rPr lang="en-US" dirty="0">
                <a:hlinkClick r:id="rId4"/>
              </a:rPr>
              <a:t>echo time (TE)</a:t>
            </a:r>
            <a:r>
              <a:rPr lang="en-US" dirty="0"/>
              <a:t>values.</a:t>
            </a:r>
          </a:p>
          <a:p>
            <a:r>
              <a:rPr lang="en-US" dirty="0"/>
              <a:t>The main application of the IP-OOP sequences is to identify pathological (</a:t>
            </a:r>
            <a:r>
              <a:rPr lang="en-US" dirty="0" err="1"/>
              <a:t>microsopic</a:t>
            </a:r>
            <a:r>
              <a:rPr lang="en-US" dirty="0"/>
              <a:t>) fat content of tissues in the abdomen by showing signal intensities drop on the OOP images compared to the IP images.</a:t>
            </a:r>
          </a:p>
          <a:p>
            <a:endParaRPr lang="en-US" dirty="0"/>
          </a:p>
        </p:txBody>
      </p:sp>
    </p:spTree>
    <p:extLst>
      <p:ext uri="{BB962C8B-B14F-4D97-AF65-F5344CB8AC3E}">
        <p14:creationId xmlns:p14="http://schemas.microsoft.com/office/powerpoint/2010/main" val="105871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pic>
        <p:nvPicPr>
          <p:cNvPr id="2052" name="Picture 4" descr="Image result for inphase outphase fat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48" y="1584894"/>
            <a:ext cx="6696744" cy="4369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67744" y="5983547"/>
            <a:ext cx="3976153" cy="646331"/>
          </a:xfrm>
          <a:prstGeom prst="rect">
            <a:avLst/>
          </a:prstGeom>
        </p:spPr>
        <p:txBody>
          <a:bodyPr wrap="none">
            <a:spAutoFit/>
          </a:bodyPr>
          <a:lstStyle/>
          <a:p>
            <a:pPr algn="ctr"/>
            <a:r>
              <a:rPr lang="en-US" dirty="0"/>
              <a:t>fat only =  in-phase - opposed phase </a:t>
            </a:r>
          </a:p>
          <a:p>
            <a:pPr algn="ctr"/>
            <a:r>
              <a:rPr lang="en-US" dirty="0"/>
              <a:t>water only = in-phase + opposed phase </a:t>
            </a:r>
          </a:p>
        </p:txBody>
      </p:sp>
    </p:spTree>
    <p:extLst>
      <p:ext uri="{BB962C8B-B14F-4D97-AF65-F5344CB8AC3E}">
        <p14:creationId xmlns:p14="http://schemas.microsoft.com/office/powerpoint/2010/main" val="29987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sz="quarter" idx="1"/>
          </p:nvPr>
        </p:nvSpPr>
        <p:spPr/>
        <p:txBody>
          <a:bodyPr/>
          <a:lstStyle/>
          <a:p>
            <a:r>
              <a:rPr lang="en-US" dirty="0"/>
              <a:t>1. Style Transfer </a:t>
            </a:r>
          </a:p>
          <a:p>
            <a:r>
              <a:rPr lang="en-US" dirty="0"/>
              <a:t>2. Image Analogy </a:t>
            </a:r>
          </a:p>
          <a:p>
            <a:r>
              <a:rPr lang="en-US" dirty="0"/>
              <a:t>3. Deep Learning Nets</a:t>
            </a:r>
          </a:p>
        </p:txBody>
      </p:sp>
    </p:spTree>
    <p:extLst>
      <p:ext uri="{BB962C8B-B14F-4D97-AF65-F5344CB8AC3E}">
        <p14:creationId xmlns:p14="http://schemas.microsoft.com/office/powerpoint/2010/main" val="50673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22756" y="2029490"/>
            <a:ext cx="7389440" cy="4221088"/>
            <a:chOff x="782960" y="686828"/>
            <a:chExt cx="8082136" cy="5379084"/>
          </a:xfrm>
        </p:grpSpPr>
        <p:pic>
          <p:nvPicPr>
            <p:cNvPr id="1026" name="Picture 2" descr="The content image, my toddler slee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87" y="3395748"/>
              <a:ext cx="2670164" cy="2670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tyle image, Edtaonisl by Francis Pica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960" y="686828"/>
              <a:ext cx="2708920" cy="2708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yle-transferred image generated by Pris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692696"/>
              <a:ext cx="5373216" cy="537321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1403648" y="1636679"/>
            <a:ext cx="1080120" cy="369332"/>
          </a:xfrm>
          <a:prstGeom prst="rect">
            <a:avLst/>
          </a:prstGeom>
          <a:noFill/>
        </p:spPr>
        <p:txBody>
          <a:bodyPr wrap="square" rtlCol="0">
            <a:spAutoFit/>
          </a:bodyPr>
          <a:lstStyle/>
          <a:p>
            <a:pPr algn="ctr"/>
            <a:r>
              <a:rPr lang="en-US" dirty="0"/>
              <a:t>Style</a:t>
            </a:r>
          </a:p>
        </p:txBody>
      </p:sp>
      <p:sp>
        <p:nvSpPr>
          <p:cNvPr id="8" name="TextBox 7"/>
          <p:cNvSpPr txBox="1"/>
          <p:nvPr/>
        </p:nvSpPr>
        <p:spPr>
          <a:xfrm>
            <a:off x="1403648" y="6250578"/>
            <a:ext cx="1080120" cy="369332"/>
          </a:xfrm>
          <a:prstGeom prst="rect">
            <a:avLst/>
          </a:prstGeom>
          <a:noFill/>
        </p:spPr>
        <p:txBody>
          <a:bodyPr wrap="square" rtlCol="0">
            <a:spAutoFit/>
          </a:bodyPr>
          <a:lstStyle/>
          <a:p>
            <a:pPr algn="ctr"/>
            <a:r>
              <a:rPr lang="en-US" dirty="0"/>
              <a:t>Content</a:t>
            </a:r>
          </a:p>
        </p:txBody>
      </p:sp>
      <p:sp>
        <p:nvSpPr>
          <p:cNvPr id="9" name="TextBox 8"/>
          <p:cNvSpPr txBox="1"/>
          <p:nvPr/>
        </p:nvSpPr>
        <p:spPr>
          <a:xfrm>
            <a:off x="5040079" y="1636679"/>
            <a:ext cx="1431540" cy="369332"/>
          </a:xfrm>
          <a:prstGeom prst="rect">
            <a:avLst/>
          </a:prstGeom>
          <a:noFill/>
        </p:spPr>
        <p:txBody>
          <a:bodyPr wrap="square" rtlCol="0">
            <a:spAutoFit/>
          </a:bodyPr>
          <a:lstStyle/>
          <a:p>
            <a:pPr algn="ctr"/>
            <a:r>
              <a:rPr lang="en-US" dirty="0"/>
              <a:t>Synthetic</a:t>
            </a:r>
          </a:p>
        </p:txBody>
      </p:sp>
      <p:sp>
        <p:nvSpPr>
          <p:cNvPr id="15" name="Title 14"/>
          <p:cNvSpPr>
            <a:spLocks noGrp="1"/>
          </p:cNvSpPr>
          <p:nvPr>
            <p:ph type="title"/>
          </p:nvPr>
        </p:nvSpPr>
        <p:spPr>
          <a:xfrm>
            <a:off x="609600" y="339179"/>
            <a:ext cx="4011098" cy="769441"/>
          </a:xfrm>
          <a:prstGeom prst="rect">
            <a:avLst/>
          </a:prstGeom>
        </p:spPr>
        <p:txBody>
          <a:bodyPr wrap="none">
            <a:spAutoFit/>
          </a:bodyPr>
          <a:lstStyle/>
          <a:p>
            <a:r>
              <a:rPr lang="en-US" dirty="0"/>
              <a:t>1. Style Transfer </a:t>
            </a:r>
          </a:p>
        </p:txBody>
      </p:sp>
    </p:spTree>
    <p:extLst>
      <p:ext uri="{BB962C8B-B14F-4D97-AF65-F5344CB8AC3E}">
        <p14:creationId xmlns:p14="http://schemas.microsoft.com/office/powerpoint/2010/main" val="265418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 Style Transfer </a:t>
            </a:r>
          </a:p>
        </p:txBody>
      </p:sp>
      <p:sp>
        <p:nvSpPr>
          <p:cNvPr id="5" name="Content Placeholder 4"/>
          <p:cNvSpPr>
            <a:spLocks noGrp="1"/>
          </p:cNvSpPr>
          <p:nvPr>
            <p:ph sz="quarter" idx="1"/>
          </p:nvPr>
        </p:nvSpPr>
        <p:spPr>
          <a:xfrm>
            <a:off x="609600" y="1589567"/>
            <a:ext cx="7202760" cy="4572000"/>
          </a:xfrm>
        </p:spPr>
        <p:txBody>
          <a:bodyPr/>
          <a:lstStyle/>
          <a:p>
            <a:r>
              <a:rPr lang="en-US" b="1" dirty="0"/>
              <a:t>A Neural Algorithm of Artistic Style</a:t>
            </a:r>
          </a:p>
          <a:p>
            <a:pPr marL="320040" lvl="1" indent="0">
              <a:buNone/>
            </a:pPr>
            <a:r>
              <a:rPr lang="en-US" sz="1600" dirty="0">
                <a:hlinkClick r:id="rId2"/>
              </a:rPr>
              <a:t>Leon A. </a:t>
            </a:r>
            <a:r>
              <a:rPr lang="en-US" sz="1600" dirty="0" err="1">
                <a:hlinkClick r:id="rId2"/>
              </a:rPr>
              <a:t>Gatys</a:t>
            </a:r>
            <a:r>
              <a:rPr lang="en-US" sz="1600" dirty="0"/>
              <a:t>, </a:t>
            </a:r>
            <a:r>
              <a:rPr lang="en-US" sz="1600" dirty="0">
                <a:hlinkClick r:id="rId3"/>
              </a:rPr>
              <a:t>Alexander S. Ecker</a:t>
            </a:r>
            <a:r>
              <a:rPr lang="en-US" sz="1600" dirty="0"/>
              <a:t>, </a:t>
            </a:r>
            <a:r>
              <a:rPr lang="en-US" sz="1600" dirty="0">
                <a:hlinkClick r:id="rId4"/>
              </a:rPr>
              <a:t>Matthias </a:t>
            </a:r>
            <a:r>
              <a:rPr lang="en-US" sz="1600" dirty="0" err="1">
                <a:hlinkClick r:id="rId4"/>
              </a:rPr>
              <a:t>Bethge</a:t>
            </a:r>
            <a:endParaRPr lang="en-US" sz="2800" dirty="0"/>
          </a:p>
          <a:p>
            <a:pPr>
              <a:buFont typeface="Wingdings" panose="05000000000000000000" pitchFamily="2" charset="2"/>
              <a:buChar char="v"/>
            </a:pPr>
            <a:r>
              <a:rPr lang="en-US" dirty="0"/>
              <a:t>1). A new way to visualize feature. Use gradient decent to update the image till it generate similar feature response.</a:t>
            </a:r>
          </a:p>
          <a:p>
            <a:pPr>
              <a:buFont typeface="Wingdings" panose="05000000000000000000" pitchFamily="2" charset="2"/>
              <a:buChar char="v"/>
            </a:pPr>
            <a:r>
              <a:rPr lang="en-US" dirty="0"/>
              <a:t>2). content reconstruction</a:t>
            </a:r>
          </a:p>
          <a:p>
            <a:pPr>
              <a:buFont typeface="Wingdings" panose="05000000000000000000" pitchFamily="2" charset="2"/>
              <a:buChar char="v"/>
            </a:pPr>
            <a:r>
              <a:rPr lang="en-US" dirty="0"/>
              <a:t>3). style reconstruction</a:t>
            </a:r>
          </a:p>
        </p:txBody>
      </p:sp>
    </p:spTree>
    <p:extLst>
      <p:ext uri="{BB962C8B-B14F-4D97-AF65-F5344CB8AC3E}">
        <p14:creationId xmlns:p14="http://schemas.microsoft.com/office/powerpoint/2010/main" val="417100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chematic of the content l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1723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of the style lo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486" y="3429000"/>
            <a:ext cx="6591300" cy="1228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56578" y="4760366"/>
            <a:ext cx="2859116" cy="369332"/>
          </a:xfrm>
          <a:prstGeom prst="rect">
            <a:avLst/>
          </a:prstGeom>
        </p:spPr>
        <p:txBody>
          <a:bodyPr wrap="none">
            <a:spAutoFit/>
          </a:bodyPr>
          <a:lstStyle/>
          <a:p>
            <a:r>
              <a:rPr lang="en-US" i="1" dirty="0"/>
              <a:t>A schematic of the style loss.</a:t>
            </a:r>
            <a:endParaRPr lang="en-US" dirty="0"/>
          </a:p>
        </p:txBody>
      </p:sp>
      <p:sp>
        <p:nvSpPr>
          <p:cNvPr id="6" name="Rectangle 5"/>
          <p:cNvSpPr/>
          <p:nvPr/>
        </p:nvSpPr>
        <p:spPr>
          <a:xfrm>
            <a:off x="2917886" y="2940799"/>
            <a:ext cx="3136500" cy="369332"/>
          </a:xfrm>
          <a:prstGeom prst="rect">
            <a:avLst/>
          </a:prstGeom>
        </p:spPr>
        <p:txBody>
          <a:bodyPr wrap="none">
            <a:spAutoFit/>
          </a:bodyPr>
          <a:lstStyle/>
          <a:p>
            <a:r>
              <a:rPr lang="en-US" i="1" dirty="0">
                <a:solidFill>
                  <a:srgbClr val="2D2B27"/>
                </a:solidFill>
                <a:latin typeface="Lora"/>
              </a:rPr>
              <a:t>A schematic of the content loss.</a:t>
            </a:r>
            <a:endParaRPr lang="en-US" dirty="0"/>
          </a:p>
        </p:txBody>
      </p:sp>
      <p:sp>
        <p:nvSpPr>
          <p:cNvPr id="2" name="Title 1"/>
          <p:cNvSpPr>
            <a:spLocks noGrp="1"/>
          </p:cNvSpPr>
          <p:nvPr>
            <p:ph type="title"/>
          </p:nvPr>
        </p:nvSpPr>
        <p:spPr/>
        <p:txBody>
          <a:bodyPr/>
          <a:lstStyle/>
          <a:p>
            <a:r>
              <a:rPr lang="en-US" dirty="0"/>
              <a:t>1. Style Transfer </a:t>
            </a:r>
          </a:p>
        </p:txBody>
      </p:sp>
    </p:spTree>
    <p:extLst>
      <p:ext uri="{BB962C8B-B14F-4D97-AF65-F5344CB8AC3E}">
        <p14:creationId xmlns:p14="http://schemas.microsoft.com/office/powerpoint/2010/main" val="31595295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145</TotalTime>
  <Words>900</Words>
  <Application>Microsoft Office PowerPoint</Application>
  <PresentationFormat>On-screen Show (4:3)</PresentationFormat>
  <Paragraphs>116</Paragraphs>
  <Slides>37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Lora</vt:lpstr>
      <vt:lpstr>宋体</vt:lpstr>
      <vt:lpstr>华文仿宋</vt:lpstr>
      <vt:lpstr>Calibri</vt:lpstr>
      <vt:lpstr>Cambria Math</vt:lpstr>
      <vt:lpstr>Times New Roman</vt:lpstr>
      <vt:lpstr>Tw Cen MT</vt:lpstr>
      <vt:lpstr>Wingdings</vt:lpstr>
      <vt:lpstr>Wingdings 2</vt:lpstr>
      <vt:lpstr>Median</vt:lpstr>
      <vt:lpstr>cross modality synthesis  (MRI to CT)</vt:lpstr>
      <vt:lpstr>Background</vt:lpstr>
      <vt:lpstr>Background</vt:lpstr>
      <vt:lpstr>Background</vt:lpstr>
      <vt:lpstr>Background</vt:lpstr>
      <vt:lpstr>Methods</vt:lpstr>
      <vt:lpstr>1. Style Transfer </vt:lpstr>
      <vt:lpstr>1. Style Transfer </vt:lpstr>
      <vt:lpstr>1. Style Transfer </vt:lpstr>
      <vt:lpstr>1. Style Transfer </vt:lpstr>
      <vt:lpstr>1. Style Transfer </vt:lpstr>
      <vt:lpstr>PowerPoint Presentation</vt:lpstr>
      <vt:lpstr>PowerPoint Presentation</vt:lpstr>
      <vt:lpstr>PowerPoint Presentation</vt:lpstr>
      <vt:lpstr>PowerPoint Presentation</vt:lpstr>
      <vt:lpstr>PowerPoint Presentation</vt:lpstr>
      <vt:lpstr>2. Using Image Analogies: </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vt:lpstr>
      <vt:lpstr>3. Deep Learning Nets 2.5D: 2D at different views  combine </vt:lpstr>
      <vt:lpstr>3. Deep Learning Nets 2.5D: 2D at different views  combine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Zhaoyu</dc:creator>
  <cp:lastModifiedBy>Yu Zhao</cp:lastModifiedBy>
  <cp:revision>613</cp:revision>
  <dcterms:created xsi:type="dcterms:W3CDTF">2015-12-04T20:25:23Z</dcterms:created>
  <dcterms:modified xsi:type="dcterms:W3CDTF">2018-03-06T18:56:55Z</dcterms:modified>
</cp:coreProperties>
</file>